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mov" ContentType="video/quicktime"/>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8"/>
  </p:notesMasterIdLst>
  <p:sldIdLst>
    <p:sldId id="256" r:id="rId2"/>
    <p:sldId id="274" r:id="rId3"/>
    <p:sldId id="275" r:id="rId4"/>
    <p:sldId id="273" r:id="rId5"/>
    <p:sldId id="264" r:id="rId6"/>
    <p:sldId id="282" r:id="rId7"/>
    <p:sldId id="270" r:id="rId8"/>
    <p:sldId id="259" r:id="rId9"/>
    <p:sldId id="281" r:id="rId10"/>
    <p:sldId id="272" r:id="rId11"/>
    <p:sldId id="280" r:id="rId12"/>
    <p:sldId id="279" r:id="rId13"/>
    <p:sldId id="283" r:id="rId14"/>
    <p:sldId id="278" r:id="rId15"/>
    <p:sldId id="277" r:id="rId16"/>
    <p:sldId id="269" r:id="rId17"/>
    <p:sldId id="265" r:id="rId18"/>
    <p:sldId id="266" r:id="rId19"/>
    <p:sldId id="267" r:id="rId20"/>
    <p:sldId id="268" r:id="rId21"/>
    <p:sldId id="260" r:id="rId22"/>
    <p:sldId id="261" r:id="rId23"/>
    <p:sldId id="262" r:id="rId24"/>
    <p:sldId id="263" r:id="rId25"/>
    <p:sldId id="258" r:id="rId26"/>
    <p:sldId id="257"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355"/>
    <a:srgbClr val="34EC1E"/>
    <a:srgbClr val="7CEECF"/>
    <a:srgbClr val="00C9D9"/>
    <a:srgbClr val="ECC32A"/>
    <a:srgbClr val="FF3652"/>
    <a:srgbClr val="FDF7B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57" autoAdjust="0"/>
    <p:restoredTop sz="88650" autoAdjust="0"/>
  </p:normalViewPr>
  <p:slideViewPr>
    <p:cSldViewPr snapToGrid="0" snapToObjects="1">
      <p:cViewPr>
        <p:scale>
          <a:sx n="141" d="100"/>
          <a:sy n="141" d="100"/>
        </p:scale>
        <p:origin x="-872" y="-2848"/>
      </p:cViewPr>
      <p:guideLst>
        <p:guide orient="horz" pos="2160"/>
        <p:guide pos="2880"/>
      </p:guideLst>
    </p:cSldViewPr>
  </p:slideViewPr>
  <p:outlineViewPr>
    <p:cViewPr>
      <p:scale>
        <a:sx n="33" d="100"/>
        <a:sy n="33" d="100"/>
      </p:scale>
      <p:origin x="0" y="2080"/>
    </p:cViewPr>
  </p:outlineViewPr>
  <p:notesTextViewPr>
    <p:cViewPr>
      <p:scale>
        <a:sx n="100" d="100"/>
        <a:sy n="100" d="100"/>
      </p:scale>
      <p:origin x="0" y="0"/>
    </p:cViewPr>
  </p:notesTextViewPr>
  <p:sorterViewPr>
    <p:cViewPr>
      <p:scale>
        <a:sx n="100" d="100"/>
        <a:sy n="100" d="100"/>
      </p:scale>
      <p:origin x="0" y="77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5A8509-49F6-E24B-9FD2-E75A8E89A7C3}" type="datetimeFigureOut">
              <a:rPr lang="en-US" smtClean="0"/>
              <a:t>12/17/17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A9CBD1-1F0D-034A-94B6-9921798D1D87}" type="slidenum">
              <a:rPr lang="en-US" smtClean="0"/>
              <a:t>‹#›</a:t>
            </a:fld>
            <a:endParaRPr lang="en-US"/>
          </a:p>
        </p:txBody>
      </p:sp>
    </p:spTree>
    <p:extLst>
      <p:ext uri="{BB962C8B-B14F-4D97-AF65-F5344CB8AC3E}">
        <p14:creationId xmlns:p14="http://schemas.microsoft.com/office/powerpoint/2010/main" val="33319131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Helvetica Neue Light"/>
                <a:ea typeface="+mn-ea"/>
                <a:cs typeface="+mn-cs"/>
              </a:rPr>
              <a:t>The ventral striatum has been reported to be critical for predicting the availability of reward, and the dorsal striatum is critical for performing the actions on which reward delivery is contingent (</a:t>
            </a:r>
            <a:r>
              <a:rPr lang="en-US" sz="1200" kern="1200" dirty="0" err="1" smtClean="0">
                <a:solidFill>
                  <a:schemeClr val="tx1"/>
                </a:solidFill>
                <a:latin typeface="Helvetica Neue Light"/>
                <a:ea typeface="+mn-ea"/>
                <a:cs typeface="+mn-cs"/>
              </a:rPr>
              <a:t>O’Doherty</a:t>
            </a:r>
            <a:r>
              <a:rPr lang="en-US" sz="1200" kern="1200" dirty="0" smtClean="0">
                <a:solidFill>
                  <a:schemeClr val="tx1"/>
                </a:solidFill>
                <a:latin typeface="Helvetica Neue Light"/>
                <a:ea typeface="+mn-ea"/>
                <a:cs typeface="+mn-cs"/>
              </a:rPr>
              <a:t> et al., 2004; </a:t>
            </a:r>
            <a:r>
              <a:rPr lang="en-US" sz="1200" kern="1200" dirty="0" err="1" smtClean="0">
                <a:solidFill>
                  <a:schemeClr val="tx1"/>
                </a:solidFill>
                <a:latin typeface="Helvetica Neue Light"/>
                <a:ea typeface="+mn-ea"/>
                <a:cs typeface="+mn-cs"/>
              </a:rPr>
              <a:t>Atallah</a:t>
            </a:r>
            <a:r>
              <a:rPr lang="en-US" sz="1200" kern="1200" dirty="0" smtClean="0">
                <a:solidFill>
                  <a:schemeClr val="tx1"/>
                </a:solidFill>
                <a:latin typeface="Helvetica Neue Light"/>
                <a:ea typeface="+mn-ea"/>
                <a:cs typeface="+mn-cs"/>
              </a:rPr>
              <a:t>, Lopez-</a:t>
            </a:r>
            <a:r>
              <a:rPr lang="en-US" sz="1200" kern="1200" dirty="0" err="1" smtClean="0">
                <a:solidFill>
                  <a:schemeClr val="tx1"/>
                </a:solidFill>
                <a:latin typeface="Helvetica Neue Light"/>
                <a:ea typeface="+mn-ea"/>
                <a:cs typeface="+mn-cs"/>
              </a:rPr>
              <a:t>Paniagua</a:t>
            </a:r>
            <a:r>
              <a:rPr lang="en-US" sz="1200" kern="1200" dirty="0" smtClean="0">
                <a:solidFill>
                  <a:schemeClr val="tx1"/>
                </a:solidFill>
                <a:latin typeface="Helvetica Neue Light"/>
                <a:ea typeface="+mn-ea"/>
                <a:cs typeface="+mn-cs"/>
              </a:rPr>
              <a:t>, Rudy, &amp; O’Reilly, 2007; Pauli, </a:t>
            </a:r>
            <a:r>
              <a:rPr lang="en-US" sz="1200" kern="1200" dirty="0" err="1" smtClean="0">
                <a:solidFill>
                  <a:schemeClr val="tx1"/>
                </a:solidFill>
                <a:latin typeface="Helvetica Neue Light"/>
                <a:ea typeface="+mn-ea"/>
                <a:cs typeface="+mn-cs"/>
              </a:rPr>
              <a:t>Atallah</a:t>
            </a:r>
            <a:r>
              <a:rPr lang="en-US" sz="1200" kern="1200" dirty="0" smtClean="0">
                <a:solidFill>
                  <a:schemeClr val="tx1"/>
                </a:solidFill>
                <a:latin typeface="Helvetica Neue Light"/>
                <a:ea typeface="+mn-ea"/>
                <a:cs typeface="+mn-cs"/>
              </a:rPr>
              <a:t>, &amp; O’Reilly, 2010).</a:t>
            </a:r>
            <a:endParaRPr lang="en-US" dirty="0"/>
          </a:p>
        </p:txBody>
      </p:sp>
      <p:sp>
        <p:nvSpPr>
          <p:cNvPr id="4" name="Slide Number Placeholder 3"/>
          <p:cNvSpPr>
            <a:spLocks noGrp="1"/>
          </p:cNvSpPr>
          <p:nvPr>
            <p:ph type="sldNum" sz="quarter" idx="10"/>
          </p:nvPr>
        </p:nvSpPr>
        <p:spPr/>
        <p:txBody>
          <a:bodyPr/>
          <a:lstStyle/>
          <a:p>
            <a:fld id="{88F43F57-445D-ED49-9646-E76F41DD2984}" type="slidenum">
              <a:rPr lang="en-US" smtClean="0"/>
              <a:pPr/>
              <a:t>25</a:t>
            </a:fld>
            <a:endParaRPr lang="en-US" dirty="0"/>
          </a:p>
        </p:txBody>
      </p:sp>
    </p:spTree>
    <p:extLst>
      <p:ext uri="{BB962C8B-B14F-4D97-AF65-F5344CB8AC3E}">
        <p14:creationId xmlns:p14="http://schemas.microsoft.com/office/powerpoint/2010/main" val="152895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183753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71256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1067501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7" name="Straight Connector 6"/>
          <p:cNvCxnSpPr/>
          <p:nvPr userDrawn="1"/>
        </p:nvCxnSpPr>
        <p:spPr>
          <a:xfrm>
            <a:off x="750488" y="3278023"/>
            <a:ext cx="7513131"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750488" y="2484702"/>
            <a:ext cx="7513131" cy="640724"/>
          </a:xfrm>
          <a:prstGeom prst="rect">
            <a:avLst/>
          </a:prstGeom>
        </p:spPr>
        <p:txBody>
          <a:bodyPr vert="horz" anchor="ctr"/>
          <a:lstStyle>
            <a:lvl1pPr algn="ctr">
              <a:defRPr sz="2400" b="0" i="0">
                <a:latin typeface="Helvetica Neue"/>
                <a:cs typeface="Helvetica Neue"/>
              </a:defRPr>
            </a:lvl1pPr>
          </a:lstStyle>
          <a:p>
            <a:endParaRPr lang="en-US" dirty="0"/>
          </a:p>
        </p:txBody>
      </p:sp>
      <p:sp>
        <p:nvSpPr>
          <p:cNvPr id="6" name="Content Placeholder 5"/>
          <p:cNvSpPr>
            <a:spLocks noGrp="1"/>
          </p:cNvSpPr>
          <p:nvPr>
            <p:ph sz="quarter" idx="10"/>
          </p:nvPr>
        </p:nvSpPr>
        <p:spPr>
          <a:xfrm>
            <a:off x="750888" y="3373438"/>
            <a:ext cx="7512050" cy="1162050"/>
          </a:xfrm>
          <a:prstGeom prst="rect">
            <a:avLst/>
          </a:prstGeom>
        </p:spPr>
        <p:txBody>
          <a:bodyPr vert="horz"/>
          <a:lstStyle>
            <a:lvl1pPr marL="0" indent="0" algn="l">
              <a:buNone/>
              <a:defRPr sz="2000">
                <a:latin typeface="Helvetica Neue"/>
                <a:cs typeface="Helvetica Neue"/>
              </a:defRPr>
            </a:lvl1pPr>
            <a:lvl2pPr>
              <a:defRPr sz="1800">
                <a:latin typeface="Helvetica Neue"/>
                <a:cs typeface="Helvetica Neue"/>
              </a:defRPr>
            </a:lvl2pPr>
            <a:lvl3pPr>
              <a:defRPr sz="1600">
                <a:latin typeface="Helvetica Neue"/>
                <a:cs typeface="Helvetica Neue"/>
              </a:defRPr>
            </a:lvl3pPr>
            <a:lvl4pPr>
              <a:defRPr sz="1400">
                <a:latin typeface="Helvetica Neue"/>
                <a:cs typeface="Helvetica Neue"/>
              </a:defRPr>
            </a:lvl4pPr>
            <a:lvl5pPr>
              <a:defRPr sz="1400">
                <a:latin typeface="Helvetica Neue"/>
                <a:cs typeface="Helvetica Neue"/>
              </a:defRPr>
            </a:lvl5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31"/>
          <p:cNvPicPr>
            <a:picLocks noChangeAspect="1" noChangeArrowheads="1"/>
          </p:cNvPicPr>
          <p:nvPr userDrawn="1"/>
        </p:nvPicPr>
        <p:blipFill>
          <a:blip r:embed="rId2" cstate="screen">
            <a:clrChange>
              <a:clrFrom>
                <a:srgbClr val="7F7F7F"/>
              </a:clrFrom>
              <a:clrTo>
                <a:srgbClr val="7F7F7F">
                  <a:alpha val="0"/>
                </a:srgbClr>
              </a:clrTo>
            </a:clrChange>
            <a:alphaModFix amt="30000"/>
            <a:extLst>
              <a:ext uri="{28A0092B-C50C-407E-A947-70E740481C1C}">
                <a14:useLocalDpi xmlns:a14="http://schemas.microsoft.com/office/drawing/2010/main"/>
              </a:ext>
            </a:extLst>
          </a:blip>
          <a:srcRect l="3699" t="3685" r="5052" b="5066"/>
          <a:stretch>
            <a:fillRect/>
          </a:stretch>
        </p:blipFill>
        <p:spPr bwMode="auto">
          <a:xfrm rot="16200000">
            <a:off x="1749562" y="1015516"/>
            <a:ext cx="5400667" cy="4581425"/>
          </a:xfrm>
          <a:prstGeom prst="rect">
            <a:avLst/>
          </a:prstGeom>
          <a:noFill/>
          <a:ln w="9525">
            <a:noFill/>
            <a:miter lim="800000"/>
            <a:headEnd/>
            <a:tailEnd/>
          </a:ln>
        </p:spPr>
      </p:pic>
    </p:spTree>
    <p:extLst>
      <p:ext uri="{BB962C8B-B14F-4D97-AF65-F5344CB8AC3E}">
        <p14:creationId xmlns:p14="http://schemas.microsoft.com/office/powerpoint/2010/main" val="1737645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432459" y="365355"/>
            <a:ext cx="8268258" cy="640724"/>
          </a:xfrm>
          <a:prstGeom prst="rect">
            <a:avLst/>
          </a:prstGeom>
        </p:spPr>
        <p:txBody>
          <a:bodyPr vert="horz" anchor="ctr"/>
          <a:lstStyle>
            <a:lvl1pPr algn="l">
              <a:defRPr sz="2400" b="0" i="0">
                <a:latin typeface="Helvetica Neue Light"/>
                <a:cs typeface="Helvetica Neue Light"/>
              </a:defRPr>
            </a:lvl1pPr>
          </a:lstStyle>
          <a:p>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
        <p:nvSpPr>
          <p:cNvPr id="14" name="Content Placeholder 13"/>
          <p:cNvSpPr>
            <a:spLocks noGrp="1"/>
          </p:cNvSpPr>
          <p:nvPr>
            <p:ph sz="quarter" idx="10"/>
          </p:nvPr>
        </p:nvSpPr>
        <p:spPr>
          <a:xfrm>
            <a:off x="457200" y="1120774"/>
            <a:ext cx="8177213" cy="5138323"/>
          </a:xfrm>
          <a:prstGeom prst="rect">
            <a:avLst/>
          </a:prstGeom>
        </p:spPr>
        <p:txBody>
          <a:bodyPr vert="horz"/>
          <a:lstStyle>
            <a:lvl1pPr marL="404813" indent="-231775">
              <a:defRPr sz="2000" b="0" i="0">
                <a:latin typeface="Helvetica Neue"/>
                <a:cs typeface="Helvetica Neue"/>
              </a:defRPr>
            </a:lvl1pPr>
            <a:lvl2pPr marL="857250" indent="-230188">
              <a:buFont typeface="Arial"/>
              <a:buChar char="•"/>
              <a:defRPr sz="1800" b="0" i="0">
                <a:latin typeface="Helvetica Neue Light"/>
                <a:cs typeface="Helvetica Neue Light"/>
              </a:defRPr>
            </a:lvl2pPr>
            <a:lvl3pPr marL="1143000" indent="-169863">
              <a:defRPr sz="1600" b="0" i="0">
                <a:latin typeface="Helvetica Neue"/>
                <a:cs typeface="Helvetica Neue"/>
              </a:defRPr>
            </a:lvl3pPr>
            <a:lvl4pPr marL="1484313" indent="-173038">
              <a:buFont typeface="Arial"/>
              <a:buChar char="•"/>
              <a:defRPr sz="1400" b="0" i="0">
                <a:latin typeface="Helvetica Neue Light"/>
                <a:cs typeface="Helvetica Neue Light"/>
              </a:defRPr>
            </a:lvl4pPr>
            <a:lvl5pPr marL="1773238" indent="-173038">
              <a:buFont typeface="Arial"/>
              <a:buChar char="•"/>
              <a:defRPr sz="1400" b="0" i="0">
                <a:latin typeface="Helvetica Neue"/>
                <a:cs typeface="Helvetica Neu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1789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a:xfrm>
            <a:off x="432459" y="365355"/>
            <a:ext cx="8268258" cy="640724"/>
          </a:xfrm>
          <a:prstGeom prst="rect">
            <a:avLst/>
          </a:prstGeom>
        </p:spPr>
        <p:txBody>
          <a:bodyPr vert="horz" anchor="ctr"/>
          <a:lstStyle>
            <a:lvl1pPr algn="l">
              <a:defRPr sz="2400" b="0" i="0">
                <a:latin typeface="Helvetica Neue Light"/>
                <a:cs typeface="Helvetica Neue Light"/>
              </a:defRPr>
            </a:lvl1pPr>
          </a:lstStyle>
          <a:p>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Tree>
    <p:extLst>
      <p:ext uri="{BB962C8B-B14F-4D97-AF65-F5344CB8AC3E}">
        <p14:creationId xmlns:p14="http://schemas.microsoft.com/office/powerpoint/2010/main" val="10236764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4220" y="165781"/>
            <a:ext cx="8229600" cy="549308"/>
          </a:xfrm>
        </p:spPr>
        <p:txBody>
          <a:bodyPr>
            <a:noAutofit/>
          </a:bodyPr>
          <a:lstStyle>
            <a:lvl1pPr>
              <a:defRPr sz="32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9464A0-24AF-C946-AA02-1A6B0829E1ED}" type="datetimeFigureOut">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cxnSp>
        <p:nvCxnSpPr>
          <p:cNvPr id="7" name="Straight Connector 6"/>
          <p:cNvCxnSpPr/>
          <p:nvPr userDrawn="1"/>
        </p:nvCxnSpPr>
        <p:spPr>
          <a:xfrm>
            <a:off x="362757" y="1010229"/>
            <a:ext cx="839892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03820" y="-24741"/>
            <a:ext cx="773168" cy="848687"/>
          </a:xfrm>
          <a:prstGeom prst="rect">
            <a:avLst/>
          </a:prstGeom>
        </p:spPr>
      </p:pic>
    </p:spTree>
    <p:extLst>
      <p:ext uri="{BB962C8B-B14F-4D97-AF65-F5344CB8AC3E}">
        <p14:creationId xmlns:p14="http://schemas.microsoft.com/office/powerpoint/2010/main" val="19044168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9464A0-24AF-C946-AA02-1A6B0829E1ED}" type="datetimeFigureOut">
              <a:rPr lang="en-US" smtClean="0"/>
              <a:t>12/17/17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316254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9464A0-24AF-C946-AA02-1A6B0829E1ED}" type="datetimeFigureOut">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968698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9464A0-24AF-C946-AA02-1A6B0829E1ED}" type="datetimeFigureOut">
              <a:rPr lang="en-US" smtClean="0"/>
              <a:t>12/17/17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3342970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9464A0-24AF-C946-AA02-1A6B0829E1ED}" type="datetimeFigureOut">
              <a:rPr lang="en-US" smtClean="0"/>
              <a:t>12/17/17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16836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E0686E-611C-8640-B583-7DD527C43D51}" type="datetimeFigureOut">
              <a:rPr lang="en-US" smtClean="0"/>
              <a:t>12/17/17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28FED8-0C84-684F-A4AD-B8CC363EB5DE}" type="slidenum">
              <a:rPr lang="en-US" smtClean="0"/>
              <a:t>‹#›</a:t>
            </a:fld>
            <a:endParaRPr lang="en-US"/>
          </a:p>
        </p:txBody>
      </p:sp>
    </p:spTree>
    <p:extLst>
      <p:ext uri="{BB962C8B-B14F-4D97-AF65-F5344CB8AC3E}">
        <p14:creationId xmlns:p14="http://schemas.microsoft.com/office/powerpoint/2010/main" val="252208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9464A0-24AF-C946-AA02-1A6B0829E1ED}" type="datetimeFigureOut">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67667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9464A0-24AF-C946-AA02-1A6B0829E1ED}" type="datetimeFigureOut">
              <a:rPr lang="en-US" smtClean="0"/>
              <a:t>12/17/17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D459B6-2E99-EF40-AC78-E16653765182}" type="slidenum">
              <a:rPr lang="en-US" smtClean="0"/>
              <a:t>‹#›</a:t>
            </a:fld>
            <a:endParaRPr lang="en-US"/>
          </a:p>
        </p:txBody>
      </p:sp>
    </p:spTree>
    <p:extLst>
      <p:ext uri="{BB962C8B-B14F-4D97-AF65-F5344CB8AC3E}">
        <p14:creationId xmlns:p14="http://schemas.microsoft.com/office/powerpoint/2010/main" val="26334972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464A0-24AF-C946-AA02-1A6B0829E1ED}" type="datetimeFigureOut">
              <a:rPr lang="en-US" smtClean="0"/>
              <a:t>12/17/17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459B6-2E99-EF40-AC78-E16653765182}" type="slidenum">
              <a:rPr lang="en-US" smtClean="0"/>
              <a:t>‹#›</a:t>
            </a:fld>
            <a:endParaRPr lang="en-US"/>
          </a:p>
        </p:txBody>
      </p:sp>
    </p:spTree>
    <p:extLst>
      <p:ext uri="{BB962C8B-B14F-4D97-AF65-F5344CB8AC3E}">
        <p14:creationId xmlns:p14="http://schemas.microsoft.com/office/powerpoint/2010/main" val="36927959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50" r:id="rId13"/>
    <p:sldLayoutId id="2147483669" r:id="rId1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4.png"/><Relationship Id="rId1" Type="http://schemas.microsoft.com/office/2007/relationships/media" Target="../media/media2.avi"/><Relationship Id="rId2" Type="http://schemas.openxmlformats.org/officeDocument/2006/relationships/video" Target="../media/media2.avi"/></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xml.rels><?xml version="1.0" encoding="UTF-8" standalone="yes"?>
<Relationships xmlns="http://schemas.openxmlformats.org/package/2006/relationships"><Relationship Id="rId11" Type="http://schemas.openxmlformats.org/officeDocument/2006/relationships/image" Target="../media/image10.jpe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jpeg"/><Relationship Id="rId15" Type="http://schemas.openxmlformats.org/officeDocument/2006/relationships/image" Target="../media/image14.jpeg"/><Relationship Id="rId16" Type="http://schemas.openxmlformats.org/officeDocument/2006/relationships/image" Target="../media/image15.jpeg"/><Relationship Id="rId17" Type="http://schemas.openxmlformats.org/officeDocument/2006/relationships/image" Target="../media/image16.png"/><Relationship Id="rId18" Type="http://schemas.openxmlformats.org/officeDocument/2006/relationships/image" Target="../media/image17.png"/><Relationship Id="rId1" Type="http://schemas.microsoft.com/office/2007/relationships/media" Target="../media/media1.mov"/><Relationship Id="rId2" Type="http://schemas.openxmlformats.org/officeDocument/2006/relationships/video" Target="../media/media1.mov"/><Relationship Id="rId3" Type="http://schemas.openxmlformats.org/officeDocument/2006/relationships/slideLayout" Target="../slideLayouts/slideLayout14.xml"/><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4.png"/><Relationship Id="rId1" Type="http://schemas.microsoft.com/office/2007/relationships/media" Target="../media/media2.avi"/><Relationship Id="rId2" Type="http://schemas.openxmlformats.org/officeDocument/2006/relationships/video" Target="../media/media2.avi"/></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5.png"/><Relationship Id="rId1" Type="http://schemas.microsoft.com/office/2007/relationships/media" Target="../media/media3.avi"/><Relationship Id="rId2" Type="http://schemas.openxmlformats.org/officeDocument/2006/relationships/video" Target="../media/media3.avi"/></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488" y="2031998"/>
            <a:ext cx="7513131" cy="1075909"/>
          </a:xfrm>
        </p:spPr>
        <p:txBody>
          <a:bodyPr>
            <a:normAutofit/>
          </a:bodyPr>
          <a:lstStyle/>
          <a:p>
            <a:r>
              <a:rPr lang="en-US" sz="3100" b="1" dirty="0" smtClean="0">
                <a:effectLst>
                  <a:glow rad="76200">
                    <a:schemeClr val="bg1">
                      <a:lumMod val="65000"/>
                      <a:alpha val="48000"/>
                    </a:schemeClr>
                  </a:glow>
                </a:effectLst>
                <a:latin typeface="Skia"/>
                <a:cs typeface="Skia"/>
              </a:rPr>
              <a:t>Pauli 2016 PNAS: Striatal </a:t>
            </a:r>
            <a:r>
              <a:rPr lang="en-US" sz="3100" b="1" dirty="0" err="1" smtClean="0">
                <a:effectLst>
                  <a:glow rad="76200">
                    <a:schemeClr val="bg1">
                      <a:lumMod val="65000"/>
                      <a:alpha val="48000"/>
                    </a:schemeClr>
                  </a:glow>
                </a:effectLst>
                <a:latin typeface="Skia"/>
                <a:cs typeface="Skia"/>
              </a:rPr>
              <a:t>parcellation</a:t>
            </a:r>
            <a:endParaRPr lang="en-US" sz="3100" b="1" dirty="0">
              <a:effectLst>
                <a:glow rad="76200">
                  <a:schemeClr val="bg1">
                    <a:lumMod val="65000"/>
                    <a:alpha val="48000"/>
                  </a:schemeClr>
                </a:glow>
              </a:effectLst>
              <a:latin typeface="Skia"/>
              <a:cs typeface="Skia"/>
            </a:endParaRPr>
          </a:p>
        </p:txBody>
      </p:sp>
      <p:sp>
        <p:nvSpPr>
          <p:cNvPr id="3" name="Content Placeholder 2"/>
          <p:cNvSpPr>
            <a:spLocks noGrp="1"/>
          </p:cNvSpPr>
          <p:nvPr>
            <p:ph sz="quarter" idx="10"/>
          </p:nvPr>
        </p:nvSpPr>
        <p:spPr>
          <a:xfrm>
            <a:off x="750888" y="3461028"/>
            <a:ext cx="7512050" cy="1162050"/>
          </a:xfrm>
        </p:spPr>
        <p:txBody>
          <a:bodyPr>
            <a:normAutofit/>
          </a:bodyPr>
          <a:lstStyle/>
          <a:p>
            <a:pPr lvl="0" algn="ctr">
              <a:spcBef>
                <a:spcPts val="0"/>
              </a:spcBef>
            </a:pPr>
            <a:r>
              <a:rPr lang="en-US" sz="1600" dirty="0"/>
              <a:t>Wolfgang, P., O'Reilly, R., </a:t>
            </a:r>
            <a:r>
              <a:rPr lang="en-US" sz="1600" dirty="0" err="1"/>
              <a:t>Yarkoni</a:t>
            </a:r>
            <a:r>
              <a:rPr lang="en-US" sz="1600" dirty="0"/>
              <a:t>, T., &amp; Wager, T. D. (2016). Regional specialization within the human striatum for diverse psychological functions. Proceedings of the National Academy of Sciences.</a:t>
            </a:r>
            <a:endParaRPr lang="en-US" sz="1600" dirty="0">
              <a:solidFill>
                <a:prstClr val="black"/>
              </a:solidFill>
              <a:latin typeface="Helvetica Neue Light"/>
              <a:cs typeface="Helvetica Neue Light"/>
            </a:endParaRPr>
          </a:p>
          <a:p>
            <a:endParaRPr lang="en-US" sz="1800" dirty="0"/>
          </a:p>
        </p:txBody>
      </p:sp>
    </p:spTree>
    <p:extLst>
      <p:ext uri="{BB962C8B-B14F-4D97-AF65-F5344CB8AC3E}">
        <p14:creationId xmlns:p14="http://schemas.microsoft.com/office/powerpoint/2010/main" val="1819185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39" y="2169321"/>
            <a:ext cx="6675218" cy="3354495"/>
          </a:xfrm>
          <a:prstGeom prst="rect">
            <a:avLst/>
          </a:prstGeom>
        </p:spPr>
      </p:pic>
      <p:cxnSp>
        <p:nvCxnSpPr>
          <p:cNvPr id="6" name="Straight Arrow Connector 5"/>
          <p:cNvCxnSpPr/>
          <p:nvPr/>
        </p:nvCxnSpPr>
        <p:spPr>
          <a:xfrm flipH="1">
            <a:off x="5572897" y="4460789"/>
            <a:ext cx="741406" cy="12357"/>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609968" y="4349578"/>
            <a:ext cx="753762" cy="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5869459" y="3781168"/>
            <a:ext cx="518984" cy="53134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968314" y="3781169"/>
            <a:ext cx="420129" cy="284204"/>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6067169" y="3262185"/>
            <a:ext cx="321274" cy="716691"/>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153665" y="3262184"/>
            <a:ext cx="481913" cy="91440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6549081" y="2977978"/>
            <a:ext cx="86497" cy="1087395"/>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635578" y="2977978"/>
            <a:ext cx="247136" cy="1198606"/>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6882714" y="3262184"/>
            <a:ext cx="383059" cy="914400"/>
          </a:xfrm>
          <a:prstGeom prst="straightConnector1">
            <a:avLst/>
          </a:prstGeom>
          <a:ln w="571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707925" y="4176584"/>
            <a:ext cx="823174" cy="400110"/>
          </a:xfrm>
          <a:prstGeom prst="rect">
            <a:avLst/>
          </a:prstGeom>
        </p:spPr>
        <p:txBody>
          <a:bodyPr wrap="none" rtlCol="0">
            <a:spAutoFit/>
          </a:bodyPr>
          <a:lstStyle/>
          <a:p>
            <a:r>
              <a:rPr lang="en-US" sz="2000" smtClean="0">
                <a:ln w="6350">
                  <a:noFill/>
                </a:ln>
                <a:solidFill>
                  <a:schemeClr val="bg1"/>
                </a:solidFill>
                <a:effectLst>
                  <a:glow rad="63500">
                    <a:schemeClr val="tx1">
                      <a:alpha val="40000"/>
                    </a:schemeClr>
                  </a:glow>
                </a:effectLst>
                <a:latin typeface="Helvetica" charset="0"/>
                <a:ea typeface="Helvetica" charset="0"/>
                <a:cs typeface="Helvetica" charset="0"/>
              </a:rPr>
              <a:t>Value</a:t>
            </a:r>
          </a:p>
        </p:txBody>
      </p:sp>
      <p:sp>
        <p:nvSpPr>
          <p:cNvPr id="36" name="TextBox 35"/>
          <p:cNvSpPr txBox="1"/>
          <p:nvPr/>
        </p:nvSpPr>
        <p:spPr>
          <a:xfrm>
            <a:off x="4707925" y="4201298"/>
            <a:ext cx="823174" cy="400110"/>
          </a:xfrm>
          <a:prstGeom prst="rect">
            <a:avLst/>
          </a:prstGeom>
          <a:noFill/>
          <a:effectLst/>
        </p:spPr>
        <p:txBody>
          <a:bodyPr wrap="none" rtlCol="0">
            <a:spAutoFit/>
          </a:bodyPr>
          <a:lstStyle/>
          <a:p>
            <a:r>
              <a:rPr lang="en-US" sz="2000" dirty="0" smtClean="0">
                <a:ln w="6350">
                  <a:noFill/>
                </a:ln>
                <a:solidFill>
                  <a:srgbClr val="FF56F5"/>
                </a:solidFill>
                <a:effectLst>
                  <a:glow rad="165100">
                    <a:schemeClr val="bg1"/>
                  </a:glow>
                </a:effectLst>
                <a:latin typeface="Helvetica" charset="0"/>
                <a:ea typeface="Helvetica" charset="0"/>
                <a:cs typeface="Helvetica" charset="0"/>
              </a:rPr>
              <a:t>Value</a:t>
            </a:r>
          </a:p>
        </p:txBody>
      </p:sp>
      <p:sp>
        <p:nvSpPr>
          <p:cNvPr id="37" name="TextBox 36"/>
          <p:cNvSpPr txBox="1"/>
          <p:nvPr/>
        </p:nvSpPr>
        <p:spPr>
          <a:xfrm>
            <a:off x="4532375" y="3373572"/>
            <a:ext cx="1353256" cy="400110"/>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3749FD"/>
                </a:solidFill>
                <a:effectLst>
                  <a:glow rad="165100">
                    <a:schemeClr val="bg1"/>
                  </a:glow>
                </a:effectLst>
              </a:rPr>
              <a:t>Motivation</a:t>
            </a:r>
          </a:p>
        </p:txBody>
      </p:sp>
      <p:sp>
        <p:nvSpPr>
          <p:cNvPr id="38" name="TextBox 37"/>
          <p:cNvSpPr txBox="1"/>
          <p:nvPr/>
        </p:nvSpPr>
        <p:spPr>
          <a:xfrm>
            <a:off x="4797085" y="2529584"/>
            <a:ext cx="1625766" cy="707886"/>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00F700"/>
                </a:solidFill>
                <a:effectLst>
                  <a:glow rad="165100">
                    <a:schemeClr val="bg1"/>
                  </a:glow>
                </a:effectLst>
              </a:rPr>
              <a:t>Action policy</a:t>
            </a:r>
          </a:p>
          <a:p>
            <a:pPr algn="ctr"/>
            <a:r>
              <a:rPr lang="en-US" dirty="0">
                <a:solidFill>
                  <a:srgbClr val="00F700"/>
                </a:solidFill>
                <a:effectLst>
                  <a:glow rad="165100">
                    <a:schemeClr val="bg1"/>
                  </a:glow>
                </a:effectLst>
              </a:rPr>
              <a:t>‘control’</a:t>
            </a:r>
          </a:p>
        </p:txBody>
      </p:sp>
      <p:sp>
        <p:nvSpPr>
          <p:cNvPr id="39" name="TextBox 38"/>
          <p:cNvSpPr txBox="1"/>
          <p:nvPr/>
        </p:nvSpPr>
        <p:spPr>
          <a:xfrm>
            <a:off x="5444005" y="1820540"/>
            <a:ext cx="2066239"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chemeClr val="accent5">
                    <a:lumMod val="60000"/>
                    <a:lumOff val="40000"/>
                  </a:schemeClr>
                </a:solidFill>
                <a:effectLst>
                  <a:glow rad="165100">
                    <a:schemeClr val="bg1"/>
                  </a:glow>
                </a:effectLst>
              </a:rPr>
              <a:t>Action implementation</a:t>
            </a:r>
          </a:p>
        </p:txBody>
      </p:sp>
      <p:sp>
        <p:nvSpPr>
          <p:cNvPr id="40" name="TextBox 39"/>
          <p:cNvSpPr txBox="1"/>
          <p:nvPr/>
        </p:nvSpPr>
        <p:spPr>
          <a:xfrm>
            <a:off x="7203145" y="2624035"/>
            <a:ext cx="1755504" cy="1015663"/>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FF0000"/>
                </a:solidFill>
                <a:effectLst>
                  <a:glow rad="165100">
                    <a:schemeClr val="bg1"/>
                  </a:glow>
                </a:effectLst>
              </a:rPr>
              <a:t>Stable sensorimotor</a:t>
            </a:r>
          </a:p>
          <a:p>
            <a:pPr algn="ctr"/>
            <a:r>
              <a:rPr lang="en-US" dirty="0">
                <a:solidFill>
                  <a:srgbClr val="FF0000"/>
                </a:solidFill>
                <a:effectLst>
                  <a:glow rad="165100">
                    <a:schemeClr val="bg1"/>
                  </a:glow>
                </a:effectLst>
              </a:rPr>
              <a:t> biases</a:t>
            </a:r>
          </a:p>
        </p:txBody>
      </p:sp>
      <p:sp>
        <p:nvSpPr>
          <p:cNvPr id="5" name="Title 4"/>
          <p:cNvSpPr>
            <a:spLocks noGrp="1"/>
          </p:cNvSpPr>
          <p:nvPr>
            <p:ph type="title"/>
          </p:nvPr>
        </p:nvSpPr>
        <p:spPr/>
        <p:txBody>
          <a:bodyPr/>
          <a:lstStyle/>
          <a:p>
            <a:r>
              <a:rPr lang="en-US" dirty="0" err="1"/>
              <a:t>Frontostriatal</a:t>
            </a:r>
            <a:r>
              <a:rPr lang="en-US" dirty="0"/>
              <a:t> networks and </a:t>
            </a:r>
            <a:br>
              <a:rPr lang="en-US" dirty="0"/>
            </a:br>
            <a:r>
              <a:rPr lang="en-US" dirty="0"/>
              <a:t>action control systems</a:t>
            </a:r>
          </a:p>
        </p:txBody>
      </p:sp>
      <p:grpSp>
        <p:nvGrpSpPr>
          <p:cNvPr id="3" name="Group 2"/>
          <p:cNvGrpSpPr/>
          <p:nvPr/>
        </p:nvGrpSpPr>
        <p:grpSpPr>
          <a:xfrm>
            <a:off x="174219" y="1555346"/>
            <a:ext cx="4290288" cy="5777439"/>
            <a:chOff x="174219" y="1555346"/>
            <a:chExt cx="4290288" cy="5777439"/>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47" y="2064804"/>
              <a:ext cx="3039777" cy="3149788"/>
            </a:xfrm>
            <a:prstGeom prst="rect">
              <a:avLst/>
            </a:prstGeom>
          </p:spPr>
        </p:pic>
        <p:sp>
          <p:nvSpPr>
            <p:cNvPr id="2" name="TextBox 1"/>
            <p:cNvSpPr txBox="1"/>
            <p:nvPr/>
          </p:nvSpPr>
          <p:spPr>
            <a:xfrm>
              <a:off x="174219" y="6418385"/>
              <a:ext cx="1619411" cy="914400"/>
            </a:xfrm>
            <a:prstGeom prst="rect">
              <a:avLst/>
            </a:prstGeom>
          </p:spPr>
          <p:txBody>
            <a:bodyPr vert="horz" wrap="none" lIns="91440" tIns="45720" rIns="91440" bIns="45720" rtlCol="0">
              <a:normAutofit/>
            </a:bodyPr>
            <a:lstStyle/>
            <a:p>
              <a:pPr marL="0" indent="0">
                <a:buNone/>
              </a:pPr>
              <a:r>
                <a:rPr lang="en-US" sz="1600" smtClean="0"/>
                <a:t>Haber, 2000</a:t>
              </a:r>
              <a:endParaRPr lang="en-US" sz="1600" dirty="0"/>
            </a:p>
          </p:txBody>
        </p:sp>
        <p:sp>
          <p:nvSpPr>
            <p:cNvPr id="22" name="TextBox 21"/>
            <p:cNvSpPr txBox="1"/>
            <p:nvPr/>
          </p:nvSpPr>
          <p:spPr>
            <a:xfrm>
              <a:off x="1649341" y="1555346"/>
              <a:ext cx="2815166" cy="914400"/>
            </a:xfrm>
            <a:prstGeom prst="rect">
              <a:avLst/>
            </a:prstGeom>
          </p:spPr>
          <p:txBody>
            <a:bodyPr vert="horz" wrap="none" lIns="91440" tIns="45720" rIns="91440" bIns="45720" rtlCol="0">
              <a:normAutofit/>
            </a:bodyPr>
            <a:lstStyle/>
            <a:p>
              <a:pPr marL="0" indent="0">
                <a:buNone/>
              </a:pPr>
              <a:r>
                <a:rPr lang="en-US" sz="2000" smtClean="0"/>
                <a:t>‘Spiral’ connections</a:t>
              </a:r>
              <a:endParaRPr lang="en-US" sz="2000" dirty="0"/>
            </a:p>
          </p:txBody>
        </p:sp>
      </p:grpSp>
      <p:grpSp>
        <p:nvGrpSpPr>
          <p:cNvPr id="13" name="Group 12"/>
          <p:cNvGrpSpPr/>
          <p:nvPr/>
        </p:nvGrpSpPr>
        <p:grpSpPr>
          <a:xfrm>
            <a:off x="5226722" y="5556964"/>
            <a:ext cx="2260494" cy="543924"/>
            <a:chOff x="5226722" y="5556964"/>
            <a:chExt cx="2260494" cy="543924"/>
          </a:xfrm>
        </p:grpSpPr>
        <p:sp>
          <p:nvSpPr>
            <p:cNvPr id="9" name="TextBox 8"/>
            <p:cNvSpPr txBox="1"/>
            <p:nvPr/>
          </p:nvSpPr>
          <p:spPr>
            <a:xfrm>
              <a:off x="5702582" y="5619425"/>
              <a:ext cx="1692998" cy="481463"/>
            </a:xfrm>
            <a:prstGeom prst="rect">
              <a:avLst/>
            </a:prstGeom>
          </p:spPr>
          <p:txBody>
            <a:bodyPr vert="horz" wrap="none" lIns="91440" tIns="45720" rIns="91440" bIns="45720" rtlCol="0">
              <a:normAutofit/>
            </a:bodyPr>
            <a:lstStyle/>
            <a:p>
              <a:pPr marL="0" indent="0">
                <a:buNone/>
              </a:pPr>
              <a:r>
                <a:rPr lang="en-US" sz="1600" smtClean="0"/>
                <a:t>Automaticity</a:t>
              </a:r>
              <a:endParaRPr lang="en-US" sz="1600" dirty="0"/>
            </a:p>
          </p:txBody>
        </p:sp>
        <p:cxnSp>
          <p:nvCxnSpPr>
            <p:cNvPr id="12" name="Straight Arrow Connector 11"/>
            <p:cNvCxnSpPr/>
            <p:nvPr/>
          </p:nvCxnSpPr>
          <p:spPr>
            <a:xfrm>
              <a:off x="5226722" y="5556964"/>
              <a:ext cx="2260494" cy="0"/>
            </a:xfrm>
            <a:prstGeom prst="straightConnector1">
              <a:avLst/>
            </a:prstGeom>
            <a:ln w="5715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57493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r>
              <a:rPr lang="en-US" sz="1600" i="1" dirty="0"/>
              <a:t>; Kim &amp; </a:t>
            </a:r>
            <a:r>
              <a:rPr lang="en-US" sz="1600" i="1" dirty="0" err="1"/>
              <a:t>Hikosaka</a:t>
            </a:r>
            <a:r>
              <a:rPr lang="en-US" sz="1600" i="1" dirty="0"/>
              <a:t> 2013 Neuron</a:t>
            </a:r>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grpSp>
        <p:nvGrpSpPr>
          <p:cNvPr id="7" name="Group 6"/>
          <p:cNvGrpSpPr/>
          <p:nvPr/>
        </p:nvGrpSpPr>
        <p:grpSpPr>
          <a:xfrm>
            <a:off x="333970" y="3490848"/>
            <a:ext cx="5737785" cy="2963382"/>
            <a:chOff x="333970" y="3490848"/>
            <a:chExt cx="5737785" cy="2963382"/>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388" y="3490848"/>
              <a:ext cx="3410542" cy="2963382"/>
            </a:xfrm>
            <a:prstGeom prst="rect">
              <a:avLst/>
            </a:prstGeom>
          </p:spPr>
        </p:pic>
        <p:sp>
          <p:nvSpPr>
            <p:cNvPr id="5" name="Rectangle 4"/>
            <p:cNvSpPr/>
            <p:nvPr/>
          </p:nvSpPr>
          <p:spPr>
            <a:xfrm>
              <a:off x="5402739" y="3727938"/>
              <a:ext cx="669016" cy="121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2600" y="3937245"/>
              <a:ext cx="2268417" cy="1038809"/>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b="1" i="0" dirty="0"/>
                <a:t>Fast, flexible value</a:t>
              </a:r>
              <a:r>
                <a:rPr lang="en-US" i="0" dirty="0"/>
                <a:t>:</a:t>
              </a:r>
            </a:p>
            <a:p>
              <a:pPr algn="ctr"/>
              <a:r>
                <a:rPr lang="en-US" i="0" dirty="0"/>
                <a:t>Reward association reversal</a:t>
              </a:r>
            </a:p>
          </p:txBody>
        </p:sp>
        <p:sp>
          <p:nvSpPr>
            <p:cNvPr id="17" name="TextBox 16"/>
            <p:cNvSpPr txBox="1"/>
            <p:nvPr/>
          </p:nvSpPr>
          <p:spPr>
            <a:xfrm>
              <a:off x="333970" y="5216970"/>
              <a:ext cx="2268417" cy="1038809"/>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b="1" i="0" dirty="0" smtClean="0"/>
                <a:t>Slow, stable value</a:t>
              </a:r>
              <a:r>
                <a:rPr lang="en-US" i="0" dirty="0" smtClean="0"/>
                <a:t>:</a:t>
              </a:r>
              <a:endParaRPr lang="en-US" i="0" dirty="0"/>
            </a:p>
            <a:p>
              <a:pPr algn="ctr"/>
              <a:r>
                <a:rPr lang="en-US" i="0" dirty="0" smtClean="0"/>
                <a:t>Long-term preferences</a:t>
              </a:r>
            </a:p>
            <a:p>
              <a:pPr algn="ctr"/>
              <a:r>
                <a:rPr lang="en-US" i="0" dirty="0" smtClean="0"/>
                <a:t>~1 month of training</a:t>
              </a:r>
              <a:endParaRPr lang="en-US" i="0" dirty="0"/>
            </a:p>
          </p:txBody>
        </p:sp>
      </p:gr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7436" y="3608783"/>
            <a:ext cx="4733871" cy="2667621"/>
          </a:xfrm>
          <a:prstGeom prst="rect">
            <a:avLst/>
          </a:prstGeom>
        </p:spPr>
      </p:pic>
    </p:spTree>
    <p:extLst>
      <p:ext uri="{BB962C8B-B14F-4D97-AF65-F5344CB8AC3E}">
        <p14:creationId xmlns:p14="http://schemas.microsoft.com/office/powerpoint/2010/main" val="161310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t>
            </a:r>
            <a:r>
              <a:rPr lang="en-US" sz="1600" i="1" dirty="0" err="1" smtClean="0"/>
              <a:t>Averbeck</a:t>
            </a:r>
            <a:r>
              <a:rPr lang="en-US" sz="1600" i="1" dirty="0" smtClean="0"/>
              <a:t> 2014; Kim </a:t>
            </a:r>
            <a:r>
              <a:rPr lang="en-US" sz="1600" i="1" dirty="0"/>
              <a:t>&amp; </a:t>
            </a:r>
            <a:r>
              <a:rPr lang="en-US" sz="1600" i="1" dirty="0" err="1"/>
              <a:t>Hikosaka</a:t>
            </a:r>
            <a:r>
              <a:rPr lang="en-US" sz="1600" i="1" dirty="0"/>
              <a:t> 2013 Neuron</a:t>
            </a:r>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sp>
        <p:nvSpPr>
          <p:cNvPr id="23" name="Rounded Rectangle 22"/>
          <p:cNvSpPr/>
          <p:nvPr/>
        </p:nvSpPr>
        <p:spPr>
          <a:xfrm>
            <a:off x="988282" y="4177215"/>
            <a:ext cx="2149360" cy="1024505"/>
          </a:xfrm>
          <a:prstGeom prst="roundRect">
            <a:avLst/>
          </a:prstGeom>
          <a:solidFill>
            <a:schemeClr val="accent1">
              <a:lumMod val="20000"/>
              <a:lumOff val="80000"/>
            </a:schemeClr>
          </a:solid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4" name="Rounded Rectangle 23"/>
          <p:cNvSpPr/>
          <p:nvPr/>
        </p:nvSpPr>
        <p:spPr>
          <a:xfrm>
            <a:off x="5232977" y="4148538"/>
            <a:ext cx="2299683" cy="1024505"/>
          </a:xfrm>
          <a:prstGeom prst="roundRect">
            <a:avLst/>
          </a:prstGeom>
          <a:solidFill>
            <a:schemeClr val="accent1">
              <a:lumMod val="20000"/>
              <a:lumOff val="80000"/>
            </a:schemeClr>
          </a:solidFill>
          <a:ln w="571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Helvetica Neue Light"/>
              </a:rPr>
              <a:t>Slow</a:t>
            </a:r>
            <a:r>
              <a:rPr lang="en-US" sz="1600">
                <a:solidFill>
                  <a:schemeClr val="tx1"/>
                </a:solidFill>
                <a:latin typeface="Helvetica Neue Light"/>
              </a:rPr>
              <a:t>, stable associations</a:t>
            </a:r>
            <a:endParaRPr lang="en-US" sz="1600" dirty="0">
              <a:solidFill>
                <a:schemeClr val="tx1"/>
              </a:solidFill>
              <a:latin typeface="Helvetica Neue Light"/>
            </a:endParaRPr>
          </a:p>
        </p:txBody>
      </p:sp>
      <p:sp>
        <p:nvSpPr>
          <p:cNvPr id="15" name="Rounded Rectangle 14"/>
          <p:cNvSpPr/>
          <p:nvPr/>
        </p:nvSpPr>
        <p:spPr>
          <a:xfrm>
            <a:off x="3262391" y="4177215"/>
            <a:ext cx="1819563" cy="1024505"/>
          </a:xfrm>
          <a:prstGeom prst="roundRect">
            <a:avLst/>
          </a:prstGeom>
          <a:solidFill>
            <a:schemeClr val="accent1">
              <a:lumMod val="20000"/>
              <a:lumOff val="80000"/>
            </a:schemeClr>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schemeClr val="tx1"/>
                </a:solidFill>
                <a:latin typeface="Helvetica Neue Light"/>
              </a:rPr>
              <a:t>Learned action-control patterns</a:t>
            </a:r>
            <a:endParaRPr lang="en-US" sz="1600" dirty="0">
              <a:solidFill>
                <a:schemeClr val="tx1"/>
              </a:solidFill>
              <a:latin typeface="Helvetica Neue Light"/>
            </a:endParaRPr>
          </a:p>
        </p:txBody>
      </p:sp>
    </p:spTree>
    <p:extLst>
      <p:ext uri="{BB962C8B-B14F-4D97-AF65-F5344CB8AC3E}">
        <p14:creationId xmlns:p14="http://schemas.microsoft.com/office/powerpoint/2010/main" val="10938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3665" y="6461392"/>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Buckner et al. 2011; Choi et al. 2011; Yeo et al. 2011</a:t>
            </a:r>
            <a:endParaRPr lang="en-US" sz="1600" i="1" dirty="0"/>
          </a:p>
          <a:p>
            <a:pPr marL="0" indent="0">
              <a:buNone/>
            </a:pPr>
            <a:endParaRPr lang="en-US" sz="1600" i="1" dirty="0"/>
          </a:p>
        </p:txBody>
      </p:sp>
      <p:sp>
        <p:nvSpPr>
          <p:cNvPr id="2" name="Trapezoid 1"/>
          <p:cNvSpPr/>
          <p:nvPr/>
        </p:nvSpPr>
        <p:spPr>
          <a:xfrm rot="4789511">
            <a:off x="5067688" y="1720889"/>
            <a:ext cx="1521444" cy="1320069"/>
          </a:xfrm>
          <a:prstGeom prst="trapezoid">
            <a:avLst>
              <a:gd name="adj" fmla="val 41602"/>
            </a:avLst>
          </a:prstGeom>
          <a:gradFill>
            <a:gsLst>
              <a:gs pos="0">
                <a:schemeClr val="lt1">
                  <a:tint val="40000"/>
                  <a:satMod val="350000"/>
                  <a:alpha val="14000"/>
                </a:schemeClr>
              </a:gs>
              <a:gs pos="40000">
                <a:schemeClr val="lt1">
                  <a:tint val="45000"/>
                  <a:shade val="99000"/>
                  <a:satMod val="350000"/>
                  <a:alpha val="62000"/>
                </a:schemeClr>
              </a:gs>
              <a:gs pos="100000">
                <a:schemeClr val="lt1">
                  <a:shade val="20000"/>
                  <a:satMod val="255000"/>
                  <a:alpha val="54000"/>
                </a:schemeClr>
              </a:gs>
            </a:gsLst>
          </a:gradFill>
          <a:ln>
            <a:solidFill>
              <a:schemeClr val="tx1">
                <a:lumMod val="50000"/>
                <a:lumOff val="50000"/>
              </a:schemeClr>
            </a:solidFill>
          </a:ln>
        </p:spPr>
        <p:style>
          <a:lnRef idx="1">
            <a:schemeClr val="accent1"/>
          </a:lnRef>
          <a:fillRef idx="1002">
            <a:schemeClr val="l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841" t="11809"/>
          <a:stretch/>
        </p:blipFill>
        <p:spPr>
          <a:xfrm>
            <a:off x="2602388" y="1219416"/>
            <a:ext cx="3469366" cy="2937048"/>
          </a:xfrm>
          <a:prstGeom prst="rect">
            <a:avLst/>
          </a:prstGeom>
        </p:spPr>
      </p:pic>
      <p:sp>
        <p:nvSpPr>
          <p:cNvPr id="23" name="Rounded Rectangle 22"/>
          <p:cNvSpPr/>
          <p:nvPr/>
        </p:nvSpPr>
        <p:spPr>
          <a:xfrm>
            <a:off x="988282" y="4177215"/>
            <a:ext cx="2149360" cy="1024505"/>
          </a:xfrm>
          <a:prstGeom prst="roundRect">
            <a:avLst/>
          </a:prstGeom>
          <a:solidFill>
            <a:schemeClr val="accent1">
              <a:lumMod val="20000"/>
              <a:lumOff val="80000"/>
            </a:schemeClr>
          </a:solidFill>
          <a:ln w="5715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4" name="Rounded Rectangle 23"/>
          <p:cNvSpPr/>
          <p:nvPr/>
        </p:nvSpPr>
        <p:spPr>
          <a:xfrm>
            <a:off x="5232977" y="4148538"/>
            <a:ext cx="2299683" cy="1024505"/>
          </a:xfrm>
          <a:prstGeom prst="roundRect">
            <a:avLst/>
          </a:prstGeom>
          <a:solidFill>
            <a:schemeClr val="accent1">
              <a:lumMod val="20000"/>
              <a:lumOff val="80000"/>
            </a:schemeClr>
          </a:solidFill>
          <a:ln w="571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Helvetica Neue Light"/>
              </a:rPr>
              <a:t>Slow</a:t>
            </a:r>
            <a:r>
              <a:rPr lang="en-US" sz="1600">
                <a:solidFill>
                  <a:schemeClr val="tx1"/>
                </a:solidFill>
                <a:latin typeface="Helvetica Neue Light"/>
              </a:rPr>
              <a:t>, stable associations</a:t>
            </a:r>
            <a:endParaRPr lang="en-US" sz="1600" dirty="0">
              <a:solidFill>
                <a:schemeClr val="tx1"/>
              </a:solidFill>
              <a:latin typeface="Helvetica Neue Light"/>
            </a:endParaRPr>
          </a:p>
        </p:txBody>
      </p:sp>
      <p:sp>
        <p:nvSpPr>
          <p:cNvPr id="15" name="Rounded Rectangle 14"/>
          <p:cNvSpPr/>
          <p:nvPr/>
        </p:nvSpPr>
        <p:spPr>
          <a:xfrm>
            <a:off x="3262391" y="4177215"/>
            <a:ext cx="1819563" cy="1024505"/>
          </a:xfrm>
          <a:prstGeom prst="roundRect">
            <a:avLst/>
          </a:prstGeom>
          <a:solidFill>
            <a:schemeClr val="accent1">
              <a:lumMod val="20000"/>
              <a:lumOff val="80000"/>
            </a:schemeClr>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smtClean="0">
                <a:solidFill>
                  <a:schemeClr val="tx1"/>
                </a:solidFill>
                <a:latin typeface="Helvetica Neue Light"/>
              </a:rPr>
              <a:t>Learned action-control patterns</a:t>
            </a:r>
            <a:endParaRPr lang="en-US" sz="1600" dirty="0">
              <a:solidFill>
                <a:schemeClr val="tx1"/>
              </a:solidFill>
              <a:latin typeface="Helvetica Neue Light"/>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9168" y="1014480"/>
            <a:ext cx="3553580" cy="3073695"/>
          </a:xfrm>
          <a:prstGeom prst="rect">
            <a:avLst/>
          </a:prstGeom>
          <a:ln>
            <a:solidFill>
              <a:schemeClr val="tx1"/>
            </a:solidFill>
          </a:ln>
        </p:spPr>
      </p:pic>
      <p:sp>
        <p:nvSpPr>
          <p:cNvPr id="3" name="TextBox 2"/>
          <p:cNvSpPr txBox="1"/>
          <p:nvPr/>
        </p:nvSpPr>
        <p:spPr>
          <a:xfrm>
            <a:off x="1187458" y="5342788"/>
            <a:ext cx="1614107" cy="569483"/>
          </a:xfrm>
          <a:prstGeom prst="rect">
            <a:avLst/>
          </a:prstGeom>
        </p:spPr>
        <p:txBody>
          <a:bodyPr vert="horz" lIns="91440" tIns="45720" rIns="91440" bIns="45720" rtlCol="0">
            <a:normAutofit lnSpcReduction="10000"/>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a:t>“Default mode” and limbic</a:t>
            </a:r>
            <a:endParaRPr lang="en-US" i="0" dirty="0"/>
          </a:p>
        </p:txBody>
      </p:sp>
      <p:sp>
        <p:nvSpPr>
          <p:cNvPr id="19" name="TextBox 18"/>
          <p:cNvSpPr txBox="1"/>
          <p:nvPr/>
        </p:nvSpPr>
        <p:spPr>
          <a:xfrm>
            <a:off x="3365118" y="5342788"/>
            <a:ext cx="1614107" cy="569483"/>
          </a:xfrm>
          <a:prstGeom prst="rect">
            <a:avLst/>
          </a:prstGeom>
        </p:spPr>
        <p:txBody>
          <a:bodyPr vert="horz" lIns="91440" tIns="45720" rIns="91440" bIns="45720" rtlCol="0">
            <a:normAutofit fontScale="85000" lnSpcReduction="10000"/>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dirty="0" err="1" smtClean="0"/>
              <a:t>Fronto</a:t>
            </a:r>
            <a:r>
              <a:rPr lang="en-US" i="0" dirty="0" smtClean="0"/>
              <a:t>-parietal “Ventral attention”</a:t>
            </a:r>
            <a:endParaRPr lang="en-US" i="0" dirty="0"/>
          </a:p>
        </p:txBody>
      </p:sp>
      <p:sp>
        <p:nvSpPr>
          <p:cNvPr id="20" name="TextBox 19"/>
          <p:cNvSpPr txBox="1"/>
          <p:nvPr/>
        </p:nvSpPr>
        <p:spPr>
          <a:xfrm>
            <a:off x="5575764" y="5342788"/>
            <a:ext cx="1614107" cy="569483"/>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r>
              <a:rPr lang="en-US" i="0" dirty="0" err="1" smtClean="0"/>
              <a:t>Somatomotor</a:t>
            </a:r>
            <a:endParaRPr lang="en-US" i="0" dirty="0"/>
          </a:p>
        </p:txBody>
      </p:sp>
      <p:sp>
        <p:nvSpPr>
          <p:cNvPr id="6" name="TextBox 5"/>
          <p:cNvSpPr txBox="1"/>
          <p:nvPr/>
        </p:nvSpPr>
        <p:spPr>
          <a:xfrm>
            <a:off x="552688" y="2112703"/>
            <a:ext cx="1827489" cy="877247"/>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400" i="0" dirty="0"/>
              <a:t>Buckner et al. </a:t>
            </a:r>
            <a:r>
              <a:rPr lang="en-US" sz="1400" i="0" dirty="0" smtClean="0"/>
              <a:t>2011</a:t>
            </a:r>
          </a:p>
          <a:p>
            <a:r>
              <a:rPr lang="en-US" sz="1400" i="0" dirty="0" smtClean="0"/>
              <a:t>Choi </a:t>
            </a:r>
            <a:r>
              <a:rPr lang="en-US" sz="1400" i="0" dirty="0"/>
              <a:t>et al. </a:t>
            </a:r>
            <a:r>
              <a:rPr lang="en-US" sz="1400" i="0" dirty="0" smtClean="0"/>
              <a:t>2011</a:t>
            </a:r>
          </a:p>
          <a:p>
            <a:r>
              <a:rPr lang="en-US" sz="1400" i="0" dirty="0" smtClean="0"/>
              <a:t> </a:t>
            </a:r>
            <a:r>
              <a:rPr lang="en-US" sz="1400" i="0" dirty="0"/>
              <a:t>Yeo et al. 2011</a:t>
            </a:r>
          </a:p>
        </p:txBody>
      </p:sp>
    </p:spTree>
    <p:extLst>
      <p:ext uri="{BB962C8B-B14F-4D97-AF65-F5344CB8AC3E}">
        <p14:creationId xmlns:p14="http://schemas.microsoft.com/office/powerpoint/2010/main" val="185588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Transition: Flexible conceptual value to learned stable biases</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509089" y="3609064"/>
            <a:ext cx="4900705" cy="3278820"/>
            <a:chOff x="2361375" y="3153019"/>
            <a:chExt cx="4900705" cy="327882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721" y="3423123"/>
              <a:ext cx="2325615" cy="3008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36" y="3624332"/>
              <a:ext cx="2440744" cy="2617276"/>
            </a:xfrm>
            <a:prstGeom prst="rect">
              <a:avLst/>
            </a:prstGeom>
          </p:spPr>
        </p:pic>
        <p:sp>
          <p:nvSpPr>
            <p:cNvPr id="14" name="Rectangle 13"/>
            <p:cNvSpPr/>
            <p:nvPr/>
          </p:nvSpPr>
          <p:spPr>
            <a:xfrm>
              <a:off x="4821336" y="3624332"/>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361375" y="3153019"/>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4841" t="11809"/>
          <a:stretch/>
        </p:blipFill>
        <p:spPr>
          <a:xfrm>
            <a:off x="3124236" y="1143329"/>
            <a:ext cx="3469366" cy="2937048"/>
          </a:xfrm>
          <a:prstGeom prst="rect">
            <a:avLst/>
          </a:prstGeom>
        </p:spPr>
      </p:pic>
      <p:sp>
        <p:nvSpPr>
          <p:cNvPr id="18" name="TextBox 17"/>
          <p:cNvSpPr txBox="1"/>
          <p:nvPr/>
        </p:nvSpPr>
        <p:spPr>
          <a:xfrm>
            <a:off x="126808" y="5752012"/>
            <a:ext cx="4447949" cy="1348061"/>
          </a:xfrm>
          <a:prstGeom prst="rect">
            <a:avLst/>
          </a:prstGeom>
        </p:spPr>
        <p:txBody>
          <a:bodyPr vert="horz" lIns="91440" tIns="45720" rIns="91440" bIns="45720" rtlCol="0">
            <a:normAutofit/>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p>
          <a:p>
            <a:pPr marL="0" indent="0">
              <a:buNone/>
            </a:pPr>
            <a:r>
              <a:rPr lang="en-US" sz="1600" i="1" dirty="0" smtClean="0"/>
              <a:t>Haber 2000; </a:t>
            </a:r>
            <a:r>
              <a:rPr lang="en-US" sz="1600" i="1" dirty="0" err="1" smtClean="0"/>
              <a:t>Averbeck</a:t>
            </a:r>
            <a:r>
              <a:rPr lang="en-US" sz="1600" i="1" dirty="0" smtClean="0"/>
              <a:t> 2014</a:t>
            </a:r>
            <a:endParaRPr lang="en-US" sz="1600" i="1" dirty="0"/>
          </a:p>
          <a:p>
            <a:pPr marL="0" indent="0">
              <a:buNone/>
            </a:pPr>
            <a:r>
              <a:rPr lang="en-US" sz="1600" i="1" dirty="0"/>
              <a:t>Kim &amp; </a:t>
            </a:r>
            <a:r>
              <a:rPr lang="en-US" sz="1600" i="1" dirty="0" err="1"/>
              <a:t>Hikosaka</a:t>
            </a:r>
            <a:r>
              <a:rPr lang="en-US" sz="1600" i="1" dirty="0"/>
              <a:t> 2013 Neuron</a:t>
            </a:r>
          </a:p>
          <a:p>
            <a:pPr marL="0" indent="0">
              <a:buNone/>
            </a:pPr>
            <a:endParaRPr lang="en-US" sz="1600" i="1" dirty="0"/>
          </a:p>
        </p:txBody>
      </p:sp>
      <p:sp>
        <p:nvSpPr>
          <p:cNvPr id="19" name="Rounded Rectangle 18"/>
          <p:cNvSpPr/>
          <p:nvPr/>
        </p:nvSpPr>
        <p:spPr>
          <a:xfrm>
            <a:off x="1527708" y="2521786"/>
            <a:ext cx="2149360"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0" name="Rounded Rectangle 19"/>
          <p:cNvSpPr/>
          <p:nvPr/>
        </p:nvSpPr>
        <p:spPr>
          <a:xfrm>
            <a:off x="6189422" y="2504262"/>
            <a:ext cx="1702252"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Slow</a:t>
            </a:r>
            <a:r>
              <a:rPr lang="en-US" sz="1600" smtClean="0">
                <a:solidFill>
                  <a:schemeClr val="tx1"/>
                </a:solidFill>
                <a:latin typeface="Helvetica Neue Light"/>
              </a:rPr>
              <a:t>, stable associations</a:t>
            </a:r>
            <a:endParaRPr lang="en-US" sz="1600" dirty="0">
              <a:solidFill>
                <a:schemeClr val="tx1"/>
              </a:solidFill>
              <a:latin typeface="Helvetica Neue Light"/>
            </a:endParaRPr>
          </a:p>
        </p:txBody>
      </p:sp>
    </p:spTree>
    <p:extLst>
      <p:ext uri="{BB962C8B-B14F-4D97-AF65-F5344CB8AC3E}">
        <p14:creationId xmlns:p14="http://schemas.microsoft.com/office/powerpoint/2010/main" val="71580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2509089" y="3609064"/>
            <a:ext cx="4900705" cy="3278820"/>
            <a:chOff x="2361375" y="3153019"/>
            <a:chExt cx="4900705" cy="327882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721" y="3423123"/>
              <a:ext cx="2325615" cy="3008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336" y="3624332"/>
              <a:ext cx="2440744" cy="2617276"/>
            </a:xfrm>
            <a:prstGeom prst="rect">
              <a:avLst/>
            </a:prstGeom>
          </p:spPr>
        </p:pic>
        <p:sp>
          <p:nvSpPr>
            <p:cNvPr id="14" name="Rectangle 13"/>
            <p:cNvSpPr/>
            <p:nvPr/>
          </p:nvSpPr>
          <p:spPr>
            <a:xfrm>
              <a:off x="4821336" y="3624332"/>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361375" y="3153019"/>
              <a:ext cx="581402" cy="6935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t="11809"/>
          <a:stretch/>
        </p:blipFill>
        <p:spPr>
          <a:xfrm>
            <a:off x="1515065" y="1245627"/>
            <a:ext cx="6888755" cy="2633541"/>
          </a:xfrm>
          <a:prstGeom prst="rect">
            <a:avLst/>
          </a:prstGeom>
        </p:spPr>
      </p:pic>
      <p:sp>
        <p:nvSpPr>
          <p:cNvPr id="18" name="TextBox 17"/>
          <p:cNvSpPr txBox="1"/>
          <p:nvPr/>
        </p:nvSpPr>
        <p:spPr>
          <a:xfrm>
            <a:off x="126808" y="5752012"/>
            <a:ext cx="4447949" cy="1348061"/>
          </a:xfrm>
          <a:prstGeom prst="rect">
            <a:avLst/>
          </a:prstGeom>
        </p:spPr>
        <p:txBody>
          <a:bodyPr vert="horz" lIns="91440" tIns="45720" rIns="91440" bIns="45720" rtlCol="0">
            <a:normAutofit/>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p>
          <a:p>
            <a:pPr marL="0" indent="0">
              <a:buNone/>
            </a:pPr>
            <a:r>
              <a:rPr lang="en-US" sz="1600" i="1" dirty="0" smtClean="0"/>
              <a:t>Haber 2000; </a:t>
            </a:r>
            <a:r>
              <a:rPr lang="en-US" sz="1600" i="1" dirty="0" err="1" smtClean="0"/>
              <a:t>Averbeck</a:t>
            </a:r>
            <a:r>
              <a:rPr lang="en-US" sz="1600" i="1" dirty="0" smtClean="0"/>
              <a:t> 2014</a:t>
            </a:r>
            <a:endParaRPr lang="en-US" sz="1600" i="1" dirty="0"/>
          </a:p>
          <a:p>
            <a:pPr marL="0" indent="0">
              <a:buNone/>
            </a:pPr>
            <a:r>
              <a:rPr lang="en-US" sz="1600" i="1" dirty="0"/>
              <a:t>Kim &amp; </a:t>
            </a:r>
            <a:r>
              <a:rPr lang="en-US" sz="1600" i="1" dirty="0" err="1"/>
              <a:t>Hikosaka</a:t>
            </a:r>
            <a:r>
              <a:rPr lang="en-US" sz="1600" i="1" dirty="0"/>
              <a:t> 2013 Neuron</a:t>
            </a:r>
          </a:p>
          <a:p>
            <a:pPr marL="0" indent="0">
              <a:buNone/>
            </a:pPr>
            <a:endParaRPr lang="en-US" sz="1600" i="1" dirty="0"/>
          </a:p>
        </p:txBody>
      </p:sp>
      <p:sp>
        <p:nvSpPr>
          <p:cNvPr id="19" name="Rounded Rectangle 18"/>
          <p:cNvSpPr/>
          <p:nvPr/>
        </p:nvSpPr>
        <p:spPr>
          <a:xfrm>
            <a:off x="3846208" y="3137981"/>
            <a:ext cx="2149360"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Fast, </a:t>
            </a:r>
            <a:r>
              <a:rPr lang="en-US" sz="1600" smtClean="0">
                <a:solidFill>
                  <a:schemeClr val="tx1"/>
                </a:solidFill>
                <a:latin typeface="Helvetica Neue Light"/>
              </a:rPr>
              <a:t>flexible context-dependent value </a:t>
            </a:r>
            <a:r>
              <a:rPr lang="en-US" sz="1600" dirty="0" smtClean="0">
                <a:solidFill>
                  <a:schemeClr val="tx1"/>
                </a:solidFill>
                <a:latin typeface="Helvetica Neue Light"/>
              </a:rPr>
              <a:t>associations</a:t>
            </a:r>
            <a:endParaRPr lang="en-US" sz="1600" dirty="0">
              <a:solidFill>
                <a:schemeClr val="tx1"/>
              </a:solidFill>
              <a:latin typeface="Helvetica Neue Light"/>
            </a:endParaRPr>
          </a:p>
        </p:txBody>
      </p:sp>
      <p:sp>
        <p:nvSpPr>
          <p:cNvPr id="20" name="Rounded Rectangle 19"/>
          <p:cNvSpPr/>
          <p:nvPr/>
        </p:nvSpPr>
        <p:spPr>
          <a:xfrm>
            <a:off x="7264167" y="3204372"/>
            <a:ext cx="1702252" cy="1024505"/>
          </a:xfrm>
          <a:prstGeom prst="roundRect">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latin typeface="Helvetica Neue Light"/>
              </a:rPr>
              <a:t>Slow</a:t>
            </a:r>
            <a:r>
              <a:rPr lang="en-US" sz="1600" smtClean="0">
                <a:solidFill>
                  <a:schemeClr val="tx1"/>
                </a:solidFill>
                <a:latin typeface="Helvetica Neue Light"/>
              </a:rPr>
              <a:t>, stable associations</a:t>
            </a:r>
            <a:endParaRPr lang="en-US" sz="1600" dirty="0">
              <a:solidFill>
                <a:schemeClr val="tx1"/>
              </a:solidFill>
              <a:latin typeface="Helvetica Neue Light"/>
            </a:endParaRPr>
          </a:p>
        </p:txBody>
      </p:sp>
    </p:spTree>
    <p:extLst>
      <p:ext uri="{BB962C8B-B14F-4D97-AF65-F5344CB8AC3E}">
        <p14:creationId xmlns:p14="http://schemas.microsoft.com/office/powerpoint/2010/main" val="91406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ain_BG_revea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9899" y="1377117"/>
            <a:ext cx="7112000" cy="5334000"/>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Tree>
    <p:extLst>
      <p:ext uri="{BB962C8B-B14F-4D97-AF65-F5344CB8AC3E}">
        <p14:creationId xmlns:p14="http://schemas.microsoft.com/office/powerpoint/2010/main" val="111337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 y="4658037"/>
            <a:ext cx="9144000" cy="11529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394" y="1607921"/>
            <a:ext cx="6011333" cy="2414455"/>
          </a:xfrm>
          <a:prstGeom prst="rect">
            <a:avLst/>
          </a:prstGeom>
        </p:spPr>
      </p:pic>
      <p:grpSp>
        <p:nvGrpSpPr>
          <p:cNvPr id="7" name="Group 6"/>
          <p:cNvGrpSpPr/>
          <p:nvPr/>
        </p:nvGrpSpPr>
        <p:grpSpPr>
          <a:xfrm>
            <a:off x="2717324" y="1561730"/>
            <a:ext cx="1251604" cy="1455825"/>
            <a:chOff x="9493844" y="3041908"/>
            <a:chExt cx="1251604" cy="1455825"/>
          </a:xfrm>
        </p:grpSpPr>
        <p:sp>
          <p:nvSpPr>
            <p:cNvPr id="8" name="Oval 7"/>
            <p:cNvSpPr/>
            <p:nvPr/>
          </p:nvSpPr>
          <p:spPr>
            <a:xfrm>
              <a:off x="10200236" y="4005364"/>
              <a:ext cx="545212" cy="492369"/>
            </a:xfrm>
            <a:prstGeom prst="ellips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8" idx="1"/>
            </p:cNvCxnSpPr>
            <p:nvPr/>
          </p:nvCxnSpPr>
          <p:spPr>
            <a:xfrm flipH="1" flipV="1">
              <a:off x="10010190" y="3742084"/>
              <a:ext cx="269890" cy="335386"/>
            </a:xfrm>
            <a:prstGeom prst="lin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p:cNvSpPr txBox="1"/>
            <p:nvPr/>
          </p:nvSpPr>
          <p:spPr>
            <a:xfrm>
              <a:off x="9493844" y="3041908"/>
              <a:ext cx="106684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a:t>
              </a:r>
              <a:endParaRPr lang="en-US" dirty="0">
                <a:effectLst>
                  <a:glow rad="139700">
                    <a:schemeClr val="bg1">
                      <a:lumMod val="95000"/>
                      <a:alpha val="56000"/>
                    </a:schemeClr>
                  </a:glow>
                </a:effectLst>
              </a:endParaRPr>
            </a:p>
          </p:txBody>
        </p:sp>
      </p:grpSp>
      <p:grpSp>
        <p:nvGrpSpPr>
          <p:cNvPr id="12" name="Group 11"/>
          <p:cNvGrpSpPr/>
          <p:nvPr/>
        </p:nvGrpSpPr>
        <p:grpSpPr>
          <a:xfrm>
            <a:off x="3503560" y="1015695"/>
            <a:ext cx="1138137" cy="1320138"/>
            <a:chOff x="9959988" y="3177595"/>
            <a:chExt cx="1138137" cy="1320138"/>
          </a:xfrm>
        </p:grpSpPr>
        <p:sp>
          <p:nvSpPr>
            <p:cNvPr id="13" name="Oval 12"/>
            <p:cNvSpPr/>
            <p:nvPr/>
          </p:nvSpPr>
          <p:spPr>
            <a:xfrm>
              <a:off x="10200236" y="4005364"/>
              <a:ext cx="545212" cy="492369"/>
            </a:xfrm>
            <a:prstGeom prst="ellips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0"/>
            </p:cNvCxnSpPr>
            <p:nvPr/>
          </p:nvCxnSpPr>
          <p:spPr>
            <a:xfrm flipV="1">
              <a:off x="10472842" y="3839699"/>
              <a:ext cx="8005" cy="165665"/>
            </a:xfrm>
            <a:prstGeom prst="lin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5" name="TextBox 14"/>
            <p:cNvSpPr txBox="1"/>
            <p:nvPr/>
          </p:nvSpPr>
          <p:spPr>
            <a:xfrm>
              <a:off x="9959988" y="3177595"/>
              <a:ext cx="1138137" cy="646331"/>
            </a:xfrm>
            <a:prstGeom prst="rect">
              <a:avLst/>
            </a:prstGeom>
            <a:noFill/>
          </p:spPr>
          <p:txBody>
            <a:bodyPr wrap="square" rtlCol="0">
              <a:spAutoFit/>
            </a:bodyPr>
            <a:lstStyle/>
            <a:p>
              <a:pPr algn="ctr"/>
              <a:r>
                <a:rPr lang="en-US" b="1" dirty="0" smtClean="0">
                  <a:effectLst>
                    <a:glow rad="139700">
                      <a:schemeClr val="bg1">
                        <a:lumMod val="95000"/>
                        <a:alpha val="56000"/>
                      </a:schemeClr>
                    </a:glow>
                  </a:effectLst>
                </a:rPr>
                <a:t>‘Dorsal attention’</a:t>
              </a:r>
              <a:endParaRPr lang="en-US" dirty="0">
                <a:effectLst>
                  <a:glow rad="139700">
                    <a:schemeClr val="bg1">
                      <a:lumMod val="95000"/>
                      <a:alpha val="56000"/>
                    </a:schemeClr>
                  </a:glow>
                </a:effectLst>
              </a:endParaRPr>
            </a:p>
          </p:txBody>
        </p:sp>
      </p:grpSp>
      <p:grpSp>
        <p:nvGrpSpPr>
          <p:cNvPr id="18" name="Group 17"/>
          <p:cNvGrpSpPr/>
          <p:nvPr/>
        </p:nvGrpSpPr>
        <p:grpSpPr>
          <a:xfrm>
            <a:off x="2810350" y="2506298"/>
            <a:ext cx="2879249" cy="1796734"/>
            <a:chOff x="9226415" y="3986476"/>
            <a:chExt cx="2879249" cy="1796734"/>
          </a:xfrm>
        </p:grpSpPr>
        <p:sp>
          <p:nvSpPr>
            <p:cNvPr id="19" name="Oval 18"/>
            <p:cNvSpPr/>
            <p:nvPr/>
          </p:nvSpPr>
          <p:spPr>
            <a:xfrm>
              <a:off x="10112387" y="3986476"/>
              <a:ext cx="545212" cy="492369"/>
            </a:xfrm>
            <a:prstGeom prst="ellips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4"/>
              <a:endCxn id="21" idx="0"/>
            </p:cNvCxnSpPr>
            <p:nvPr/>
          </p:nvCxnSpPr>
          <p:spPr>
            <a:xfrm>
              <a:off x="10384993" y="4478845"/>
              <a:ext cx="281047" cy="658034"/>
            </a:xfrm>
            <a:prstGeom prst="lin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9226415" y="5136879"/>
              <a:ext cx="2879249"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‘Ventral attention’ ‘</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 ‘</a:t>
              </a:r>
              <a:r>
                <a:rPr lang="en-US" b="1" dirty="0" err="1" smtClean="0">
                  <a:effectLst>
                    <a:glow rad="139700">
                      <a:schemeClr val="bg1">
                        <a:lumMod val="95000"/>
                        <a:alpha val="56000"/>
                      </a:schemeClr>
                    </a:glow>
                  </a:effectLst>
                </a:rPr>
                <a:t>somatomotor</a:t>
              </a:r>
              <a:r>
                <a:rPr lang="en-US" b="1" dirty="0" smtClean="0">
                  <a:effectLst>
                    <a:glow rad="139700">
                      <a:schemeClr val="bg1">
                        <a:lumMod val="95000"/>
                        <a:alpha val="56000"/>
                      </a:schemeClr>
                    </a:glow>
                  </a:effectLst>
                </a:rPr>
                <a:t>’</a:t>
              </a:r>
              <a:endParaRPr lang="en-US" dirty="0">
                <a:effectLst>
                  <a:glow rad="139700">
                    <a:schemeClr val="bg1">
                      <a:lumMod val="95000"/>
                      <a:alpha val="56000"/>
                    </a:schemeClr>
                  </a:glow>
                </a:effectLst>
              </a:endParaRPr>
            </a:p>
          </p:txBody>
        </p:sp>
      </p:grpSp>
      <p:grpSp>
        <p:nvGrpSpPr>
          <p:cNvPr id="25" name="Group 24"/>
          <p:cNvGrpSpPr/>
          <p:nvPr/>
        </p:nvGrpSpPr>
        <p:grpSpPr>
          <a:xfrm>
            <a:off x="4315979" y="1049957"/>
            <a:ext cx="1715891" cy="1183860"/>
            <a:chOff x="9806348" y="3229999"/>
            <a:chExt cx="1715891" cy="1183860"/>
          </a:xfrm>
        </p:grpSpPr>
        <p:sp>
          <p:nvSpPr>
            <p:cNvPr id="26" name="Oval 25"/>
            <p:cNvSpPr/>
            <p:nvPr/>
          </p:nvSpPr>
          <p:spPr>
            <a:xfrm>
              <a:off x="9806348" y="3921490"/>
              <a:ext cx="545212" cy="492369"/>
            </a:xfrm>
            <a:prstGeom prst="ellips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7"/>
              <a:endCxn id="28" idx="2"/>
            </p:cNvCxnSpPr>
            <p:nvPr/>
          </p:nvCxnSpPr>
          <p:spPr>
            <a:xfrm flipV="1">
              <a:off x="10271716" y="3876330"/>
              <a:ext cx="681455" cy="117266"/>
            </a:xfrm>
            <a:prstGeom prst="lin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10384102" y="3229999"/>
              <a:ext cx="113813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Somato</a:t>
              </a:r>
              <a:r>
                <a:rPr lang="en-US" b="1" dirty="0" smtClean="0">
                  <a:effectLst>
                    <a:glow rad="139700">
                      <a:schemeClr val="bg1">
                        <a:lumMod val="95000"/>
                        <a:alpha val="56000"/>
                      </a:schemeClr>
                    </a:glow>
                  </a:effectLst>
                </a:rPr>
                <a:t>-motor’</a:t>
              </a:r>
              <a:endParaRPr lang="en-US" dirty="0">
                <a:effectLst>
                  <a:glow rad="139700">
                    <a:schemeClr val="bg1">
                      <a:lumMod val="95000"/>
                      <a:alpha val="56000"/>
                    </a:schemeClr>
                  </a:glow>
                </a:effectLst>
              </a:endParaRPr>
            </a:p>
          </p:txBody>
        </p:sp>
      </p:grpSp>
      <p:grpSp>
        <p:nvGrpSpPr>
          <p:cNvPr id="34" name="Group 33"/>
          <p:cNvGrpSpPr/>
          <p:nvPr/>
        </p:nvGrpSpPr>
        <p:grpSpPr>
          <a:xfrm>
            <a:off x="4954722" y="1665790"/>
            <a:ext cx="2106950" cy="1402965"/>
            <a:chOff x="9806348" y="3010894"/>
            <a:chExt cx="2106950" cy="1402965"/>
          </a:xfrm>
        </p:grpSpPr>
        <p:sp>
          <p:nvSpPr>
            <p:cNvPr id="35" name="Oval 34"/>
            <p:cNvSpPr/>
            <p:nvPr/>
          </p:nvSpPr>
          <p:spPr>
            <a:xfrm>
              <a:off x="9806348" y="3921490"/>
              <a:ext cx="545212" cy="492369"/>
            </a:xfrm>
            <a:prstGeom prst="ellips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0"/>
            </p:cNvCxnSpPr>
            <p:nvPr/>
          </p:nvCxnSpPr>
          <p:spPr>
            <a:xfrm flipV="1">
              <a:off x="10078954" y="3677054"/>
              <a:ext cx="308885" cy="244436"/>
            </a:xfrm>
            <a:prstGeom prst="lin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37" name="TextBox 36"/>
            <p:cNvSpPr txBox="1"/>
            <p:nvPr/>
          </p:nvSpPr>
          <p:spPr>
            <a:xfrm>
              <a:off x="10350707" y="3010894"/>
              <a:ext cx="1562591" cy="923330"/>
            </a:xfrm>
            <a:prstGeom prst="rect">
              <a:avLst/>
            </a:prstGeom>
            <a:noFill/>
          </p:spPr>
          <p:txBody>
            <a:bodyPr wrap="square" rtlCol="0">
              <a:spAutoFit/>
            </a:bodyPr>
            <a:lstStyle/>
            <a:p>
              <a:r>
                <a:rPr lang="en-US" b="1" dirty="0" smtClean="0">
                  <a:effectLst>
                    <a:glow rad="139700">
                      <a:schemeClr val="bg1">
                        <a:lumMod val="95000"/>
                        <a:alpha val="56000"/>
                      </a:schemeClr>
                    </a:glow>
                  </a:effectLst>
                </a:rPr>
                <a:t>‘Default mode</a:t>
              </a:r>
              <a:r>
                <a:rPr lang="en-US" b="1" smtClean="0">
                  <a:effectLst>
                    <a:glow rad="139700">
                      <a:schemeClr val="bg1">
                        <a:lumMod val="95000"/>
                        <a:alpha val="56000"/>
                      </a:schemeClr>
                    </a:glow>
                  </a:effectLst>
                </a:rPr>
                <a:t>’, ‘Limbic’</a:t>
              </a:r>
              <a:endParaRPr lang="en-US" dirty="0">
                <a:effectLst>
                  <a:glow rad="139700">
                    <a:schemeClr val="bg1">
                      <a:lumMod val="95000"/>
                      <a:alpha val="56000"/>
                    </a:schemeClr>
                  </a:glow>
                </a:effectLst>
              </a:endParaRPr>
            </a:p>
          </p:txBody>
        </p:sp>
      </p:grpSp>
      <p:sp>
        <p:nvSpPr>
          <p:cNvPr id="42" name="TextBox 41"/>
          <p:cNvSpPr txBox="1"/>
          <p:nvPr/>
        </p:nvSpPr>
        <p:spPr>
          <a:xfrm>
            <a:off x="2483861" y="64537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Tree>
    <p:extLst>
      <p:ext uri="{BB962C8B-B14F-4D97-AF65-F5344CB8AC3E}">
        <p14:creationId xmlns:p14="http://schemas.microsoft.com/office/powerpoint/2010/main" val="145699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5" y="4658037"/>
            <a:ext cx="9144000" cy="11529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394" y="1607921"/>
            <a:ext cx="6011333" cy="2414455"/>
          </a:xfrm>
          <a:prstGeom prst="rect">
            <a:avLst/>
          </a:prstGeom>
        </p:spPr>
      </p:pic>
      <p:sp>
        <p:nvSpPr>
          <p:cNvPr id="42" name="TextBox 41"/>
          <p:cNvSpPr txBox="1"/>
          <p:nvPr/>
        </p:nvSpPr>
        <p:spPr>
          <a:xfrm>
            <a:off x="2483861" y="64537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
        <p:nvSpPr>
          <p:cNvPr id="5" name="TextBox 4"/>
          <p:cNvSpPr txBox="1"/>
          <p:nvPr/>
        </p:nvSpPr>
        <p:spPr>
          <a:xfrm>
            <a:off x="16585" y="6446606"/>
            <a:ext cx="8113118"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 </a:t>
            </a:r>
            <a:r>
              <a:rPr lang="en-US" sz="2000" dirty="0" smtClean="0">
                <a:latin typeface="Helvetica" charset="0"/>
                <a:ea typeface="Helvetica" charset="0"/>
                <a:cs typeface="Helvetica" charset="0"/>
              </a:rPr>
              <a:t>co-activation across ~6,000 functional studies</a:t>
            </a:r>
          </a:p>
        </p:txBody>
      </p:sp>
    </p:spTree>
    <p:extLst>
      <p:ext uri="{BB962C8B-B14F-4D97-AF65-F5344CB8AC3E}">
        <p14:creationId xmlns:p14="http://schemas.microsoft.com/office/powerpoint/2010/main" val="1130746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35" y="28909"/>
            <a:ext cx="8229600" cy="549308"/>
          </a:xfrm>
        </p:spPr>
        <p:txBody>
          <a:bodyPr/>
          <a:lstStyle/>
          <a:p>
            <a:r>
              <a:rPr lang="en-US" dirty="0" smtClean="0"/>
              <a:t>Functional </a:t>
            </a:r>
            <a:r>
              <a:rPr lang="en-US" dirty="0" err="1" smtClean="0"/>
              <a:t>frontostriatal</a:t>
            </a:r>
            <a:r>
              <a:rPr lang="en-US" dirty="0" smtClean="0"/>
              <a:t> networks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15" y="1198867"/>
            <a:ext cx="1409126" cy="151104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2380"/>
          <a:stretch/>
        </p:blipFill>
        <p:spPr>
          <a:xfrm>
            <a:off x="1795762" y="1900284"/>
            <a:ext cx="2862591" cy="2414455"/>
          </a:xfrm>
          <a:prstGeom prst="rect">
            <a:avLst/>
          </a:prstGeom>
        </p:spPr>
      </p:pic>
      <p:grpSp>
        <p:nvGrpSpPr>
          <p:cNvPr id="7" name="Group 6"/>
          <p:cNvGrpSpPr/>
          <p:nvPr/>
        </p:nvGrpSpPr>
        <p:grpSpPr>
          <a:xfrm>
            <a:off x="1573692" y="1854093"/>
            <a:ext cx="1251604" cy="1455825"/>
            <a:chOff x="9493844" y="3041908"/>
            <a:chExt cx="1251604" cy="1455825"/>
          </a:xfrm>
        </p:grpSpPr>
        <p:sp>
          <p:nvSpPr>
            <p:cNvPr id="8" name="Oval 7"/>
            <p:cNvSpPr/>
            <p:nvPr/>
          </p:nvSpPr>
          <p:spPr>
            <a:xfrm>
              <a:off x="10200236" y="4005364"/>
              <a:ext cx="545212" cy="492369"/>
            </a:xfrm>
            <a:prstGeom prst="ellips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8" idx="1"/>
            </p:cNvCxnSpPr>
            <p:nvPr/>
          </p:nvCxnSpPr>
          <p:spPr>
            <a:xfrm flipH="1" flipV="1">
              <a:off x="10010190" y="3742084"/>
              <a:ext cx="269890" cy="335386"/>
            </a:xfrm>
            <a:prstGeom prst="line">
              <a:avLst/>
            </a:prstGeom>
            <a:noFill/>
            <a:ln w="57150">
              <a:solidFill>
                <a:srgbClr val="00B05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p:cNvSpPr txBox="1"/>
            <p:nvPr/>
          </p:nvSpPr>
          <p:spPr>
            <a:xfrm>
              <a:off x="9493844" y="3041908"/>
              <a:ext cx="106684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a:t>
              </a:r>
              <a:endParaRPr lang="en-US" dirty="0">
                <a:effectLst>
                  <a:glow rad="139700">
                    <a:schemeClr val="bg1">
                      <a:lumMod val="95000"/>
                      <a:alpha val="56000"/>
                    </a:schemeClr>
                  </a:glow>
                </a:effectLst>
              </a:endParaRPr>
            </a:p>
          </p:txBody>
        </p:sp>
      </p:grpSp>
      <p:grpSp>
        <p:nvGrpSpPr>
          <p:cNvPr id="12" name="Group 11"/>
          <p:cNvGrpSpPr/>
          <p:nvPr/>
        </p:nvGrpSpPr>
        <p:grpSpPr>
          <a:xfrm>
            <a:off x="2359928" y="1308058"/>
            <a:ext cx="1138137" cy="1320138"/>
            <a:chOff x="9959988" y="3177595"/>
            <a:chExt cx="1138137" cy="1320138"/>
          </a:xfrm>
        </p:grpSpPr>
        <p:sp>
          <p:nvSpPr>
            <p:cNvPr id="13" name="Oval 12"/>
            <p:cNvSpPr/>
            <p:nvPr/>
          </p:nvSpPr>
          <p:spPr>
            <a:xfrm>
              <a:off x="10200236" y="4005364"/>
              <a:ext cx="545212" cy="492369"/>
            </a:xfrm>
            <a:prstGeom prst="ellips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13" idx="0"/>
            </p:cNvCxnSpPr>
            <p:nvPr/>
          </p:nvCxnSpPr>
          <p:spPr>
            <a:xfrm flipV="1">
              <a:off x="10472842" y="3839699"/>
              <a:ext cx="8005" cy="165665"/>
            </a:xfrm>
            <a:prstGeom prst="line">
              <a:avLst/>
            </a:prstGeom>
            <a:noFill/>
            <a:ln w="57150">
              <a:solidFill>
                <a:schemeClr val="accent1"/>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5" name="TextBox 14"/>
            <p:cNvSpPr txBox="1"/>
            <p:nvPr/>
          </p:nvSpPr>
          <p:spPr>
            <a:xfrm>
              <a:off x="9959988" y="3177595"/>
              <a:ext cx="1138137" cy="646331"/>
            </a:xfrm>
            <a:prstGeom prst="rect">
              <a:avLst/>
            </a:prstGeom>
            <a:noFill/>
          </p:spPr>
          <p:txBody>
            <a:bodyPr wrap="square" rtlCol="0">
              <a:spAutoFit/>
            </a:bodyPr>
            <a:lstStyle/>
            <a:p>
              <a:pPr algn="ctr"/>
              <a:r>
                <a:rPr lang="en-US" b="1" dirty="0" smtClean="0">
                  <a:effectLst>
                    <a:glow rad="139700">
                      <a:schemeClr val="bg1">
                        <a:lumMod val="95000"/>
                        <a:alpha val="56000"/>
                      </a:schemeClr>
                    </a:glow>
                  </a:effectLst>
                </a:rPr>
                <a:t>‘Dorsal attention’</a:t>
              </a:r>
              <a:endParaRPr lang="en-US" dirty="0">
                <a:effectLst>
                  <a:glow rad="139700">
                    <a:schemeClr val="bg1">
                      <a:lumMod val="95000"/>
                      <a:alpha val="56000"/>
                    </a:schemeClr>
                  </a:glow>
                </a:effectLst>
              </a:endParaRPr>
            </a:p>
          </p:txBody>
        </p:sp>
      </p:grpSp>
      <p:grpSp>
        <p:nvGrpSpPr>
          <p:cNvPr id="18" name="Group 17"/>
          <p:cNvGrpSpPr/>
          <p:nvPr/>
        </p:nvGrpSpPr>
        <p:grpSpPr>
          <a:xfrm>
            <a:off x="1666718" y="2798661"/>
            <a:ext cx="2879249" cy="1796734"/>
            <a:chOff x="9226415" y="3986476"/>
            <a:chExt cx="2879249" cy="1796734"/>
          </a:xfrm>
        </p:grpSpPr>
        <p:sp>
          <p:nvSpPr>
            <p:cNvPr id="19" name="Oval 18"/>
            <p:cNvSpPr/>
            <p:nvPr/>
          </p:nvSpPr>
          <p:spPr>
            <a:xfrm>
              <a:off x="10112387" y="3986476"/>
              <a:ext cx="545212" cy="492369"/>
            </a:xfrm>
            <a:prstGeom prst="ellips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9" idx="4"/>
              <a:endCxn id="21" idx="0"/>
            </p:cNvCxnSpPr>
            <p:nvPr/>
          </p:nvCxnSpPr>
          <p:spPr>
            <a:xfrm>
              <a:off x="10384993" y="4478845"/>
              <a:ext cx="281047" cy="658034"/>
            </a:xfrm>
            <a:prstGeom prst="line">
              <a:avLst/>
            </a:prstGeom>
            <a:noFill/>
            <a:ln w="57150">
              <a:solidFill>
                <a:srgbClr val="00C9D9"/>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9226415" y="5136879"/>
              <a:ext cx="2879249"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‘Ventral attention’ ‘</a:t>
              </a:r>
              <a:r>
                <a:rPr lang="en-US" b="1" dirty="0" err="1" smtClean="0">
                  <a:effectLst>
                    <a:glow rad="139700">
                      <a:schemeClr val="bg1">
                        <a:lumMod val="95000"/>
                        <a:alpha val="56000"/>
                      </a:schemeClr>
                    </a:glow>
                  </a:effectLst>
                </a:rPr>
                <a:t>fronto</a:t>
              </a:r>
              <a:r>
                <a:rPr lang="en-US" b="1" dirty="0" smtClean="0">
                  <a:effectLst>
                    <a:glow rad="139700">
                      <a:schemeClr val="bg1">
                        <a:lumMod val="95000"/>
                        <a:alpha val="56000"/>
                      </a:schemeClr>
                    </a:glow>
                  </a:effectLst>
                </a:rPr>
                <a:t>-parietal’, ‘</a:t>
              </a:r>
              <a:r>
                <a:rPr lang="en-US" b="1" dirty="0" err="1" smtClean="0">
                  <a:effectLst>
                    <a:glow rad="139700">
                      <a:schemeClr val="bg1">
                        <a:lumMod val="95000"/>
                        <a:alpha val="56000"/>
                      </a:schemeClr>
                    </a:glow>
                  </a:effectLst>
                </a:rPr>
                <a:t>somatomotor</a:t>
              </a:r>
              <a:r>
                <a:rPr lang="en-US" b="1" dirty="0" smtClean="0">
                  <a:effectLst>
                    <a:glow rad="139700">
                      <a:schemeClr val="bg1">
                        <a:lumMod val="95000"/>
                        <a:alpha val="56000"/>
                      </a:schemeClr>
                    </a:glow>
                  </a:effectLst>
                </a:rPr>
                <a:t>’</a:t>
              </a:r>
              <a:endParaRPr lang="en-US" dirty="0">
                <a:effectLst>
                  <a:glow rad="139700">
                    <a:schemeClr val="bg1">
                      <a:lumMod val="95000"/>
                      <a:alpha val="56000"/>
                    </a:schemeClr>
                  </a:glow>
                </a:effectLst>
              </a:endParaRPr>
            </a:p>
          </p:txBody>
        </p:sp>
      </p:grpSp>
      <p:grpSp>
        <p:nvGrpSpPr>
          <p:cNvPr id="25" name="Group 24"/>
          <p:cNvGrpSpPr/>
          <p:nvPr/>
        </p:nvGrpSpPr>
        <p:grpSpPr>
          <a:xfrm>
            <a:off x="3172347" y="1342320"/>
            <a:ext cx="1715891" cy="1183860"/>
            <a:chOff x="9806348" y="3229999"/>
            <a:chExt cx="1715891" cy="1183860"/>
          </a:xfrm>
        </p:grpSpPr>
        <p:sp>
          <p:nvSpPr>
            <p:cNvPr id="26" name="Oval 25"/>
            <p:cNvSpPr/>
            <p:nvPr/>
          </p:nvSpPr>
          <p:spPr>
            <a:xfrm>
              <a:off x="9806348" y="3921490"/>
              <a:ext cx="545212" cy="492369"/>
            </a:xfrm>
            <a:prstGeom prst="ellips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7"/>
              <a:endCxn id="28" idx="2"/>
            </p:cNvCxnSpPr>
            <p:nvPr/>
          </p:nvCxnSpPr>
          <p:spPr>
            <a:xfrm flipV="1">
              <a:off x="10271716" y="3876330"/>
              <a:ext cx="681455" cy="117266"/>
            </a:xfrm>
            <a:prstGeom prst="line">
              <a:avLst/>
            </a:prstGeom>
            <a:noFill/>
            <a:ln w="57150">
              <a:solidFill>
                <a:srgbClr val="FF000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28" name="TextBox 27"/>
            <p:cNvSpPr txBox="1"/>
            <p:nvPr/>
          </p:nvSpPr>
          <p:spPr>
            <a:xfrm>
              <a:off x="10384102" y="3229999"/>
              <a:ext cx="1138137" cy="646331"/>
            </a:xfrm>
            <a:prstGeom prst="rect">
              <a:avLst/>
            </a:prstGeom>
            <a:noFill/>
          </p:spPr>
          <p:txBody>
            <a:bodyPr wrap="square" rtlCol="0">
              <a:spAutoFit/>
            </a:bodyPr>
            <a:lstStyle/>
            <a:p>
              <a:r>
                <a:rPr lang="en-US" b="1" dirty="0" smtClean="0">
                  <a:effectLst>
                    <a:glow rad="139700">
                      <a:schemeClr val="bg1">
                        <a:lumMod val="95000"/>
                        <a:alpha val="56000"/>
                      </a:schemeClr>
                    </a:glow>
                  </a:effectLst>
                </a:rPr>
                <a:t>‘</a:t>
              </a:r>
              <a:r>
                <a:rPr lang="en-US" b="1" dirty="0" err="1" smtClean="0">
                  <a:effectLst>
                    <a:glow rad="139700">
                      <a:schemeClr val="bg1">
                        <a:lumMod val="95000"/>
                        <a:alpha val="56000"/>
                      </a:schemeClr>
                    </a:glow>
                  </a:effectLst>
                </a:rPr>
                <a:t>Somato</a:t>
              </a:r>
              <a:r>
                <a:rPr lang="en-US" b="1" dirty="0" smtClean="0">
                  <a:effectLst>
                    <a:glow rad="139700">
                      <a:schemeClr val="bg1">
                        <a:lumMod val="95000"/>
                        <a:alpha val="56000"/>
                      </a:schemeClr>
                    </a:glow>
                  </a:effectLst>
                </a:rPr>
                <a:t>-motor’</a:t>
              </a:r>
              <a:endParaRPr lang="en-US" dirty="0">
                <a:effectLst>
                  <a:glow rad="139700">
                    <a:schemeClr val="bg1">
                      <a:lumMod val="95000"/>
                      <a:alpha val="56000"/>
                    </a:schemeClr>
                  </a:glow>
                </a:effectLst>
              </a:endParaRPr>
            </a:p>
          </p:txBody>
        </p:sp>
      </p:grpSp>
      <p:grpSp>
        <p:nvGrpSpPr>
          <p:cNvPr id="34" name="Group 33"/>
          <p:cNvGrpSpPr/>
          <p:nvPr/>
        </p:nvGrpSpPr>
        <p:grpSpPr>
          <a:xfrm>
            <a:off x="3811090" y="1958153"/>
            <a:ext cx="2106950" cy="1402965"/>
            <a:chOff x="9806348" y="3010894"/>
            <a:chExt cx="2106950" cy="1402965"/>
          </a:xfrm>
        </p:grpSpPr>
        <p:sp>
          <p:nvSpPr>
            <p:cNvPr id="35" name="Oval 34"/>
            <p:cNvSpPr/>
            <p:nvPr/>
          </p:nvSpPr>
          <p:spPr>
            <a:xfrm>
              <a:off x="9806348" y="3921490"/>
              <a:ext cx="545212" cy="492369"/>
            </a:xfrm>
            <a:prstGeom prst="ellips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0"/>
            </p:cNvCxnSpPr>
            <p:nvPr/>
          </p:nvCxnSpPr>
          <p:spPr>
            <a:xfrm flipV="1">
              <a:off x="10078954" y="3677054"/>
              <a:ext cx="308885" cy="244436"/>
            </a:xfrm>
            <a:prstGeom prst="line">
              <a:avLst/>
            </a:prstGeom>
            <a:noFill/>
            <a:ln w="57150">
              <a:solidFill>
                <a:srgbClr val="7030A0"/>
              </a:solidFill>
            </a:ln>
            <a:effectLst>
              <a:glow rad="63500">
                <a:schemeClr val="bg1">
                  <a:lumMod val="95000"/>
                  <a:alpha val="42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37" name="TextBox 36"/>
            <p:cNvSpPr txBox="1"/>
            <p:nvPr/>
          </p:nvSpPr>
          <p:spPr>
            <a:xfrm>
              <a:off x="10350707" y="3010894"/>
              <a:ext cx="1562591" cy="923330"/>
            </a:xfrm>
            <a:prstGeom prst="rect">
              <a:avLst/>
            </a:prstGeom>
            <a:noFill/>
          </p:spPr>
          <p:txBody>
            <a:bodyPr wrap="square" rtlCol="0">
              <a:spAutoFit/>
            </a:bodyPr>
            <a:lstStyle/>
            <a:p>
              <a:r>
                <a:rPr lang="en-US" b="1" dirty="0" smtClean="0">
                  <a:effectLst>
                    <a:glow rad="139700">
                      <a:schemeClr val="bg1">
                        <a:lumMod val="95000"/>
                        <a:alpha val="56000"/>
                      </a:schemeClr>
                    </a:glow>
                  </a:effectLst>
                </a:rPr>
                <a:t>‘Default mode</a:t>
              </a:r>
              <a:r>
                <a:rPr lang="en-US" b="1" smtClean="0">
                  <a:effectLst>
                    <a:glow rad="139700">
                      <a:schemeClr val="bg1">
                        <a:lumMod val="95000"/>
                        <a:alpha val="56000"/>
                      </a:schemeClr>
                    </a:glow>
                  </a:effectLst>
                </a:rPr>
                <a:t>’, ‘Limbic’</a:t>
              </a:r>
              <a:endParaRPr lang="en-US" dirty="0">
                <a:effectLst>
                  <a:glow rad="139700">
                    <a:schemeClr val="bg1">
                      <a:lumMod val="95000"/>
                      <a:alpha val="56000"/>
                    </a:schemeClr>
                  </a:glow>
                </a:effectLst>
              </a:endParaRPr>
            </a:p>
          </p:txBody>
        </p:sp>
      </p:grpSp>
      <p:sp>
        <p:nvSpPr>
          <p:cNvPr id="42" name="TextBox 41"/>
          <p:cNvSpPr txBox="1"/>
          <p:nvPr/>
        </p:nvSpPr>
        <p:spPr>
          <a:xfrm>
            <a:off x="1666718" y="605385"/>
            <a:ext cx="3877734" cy="914400"/>
          </a:xfrm>
          <a:prstGeom prst="rect">
            <a:avLst/>
          </a:prstGeom>
        </p:spPr>
        <p:txBody>
          <a:bodyPr vert="horz" wrap="none" lIns="91440" tIns="45720" rIns="91440" bIns="45720" rtlCol="0">
            <a:normAutofit/>
          </a:bodyPr>
          <a:lstStyle/>
          <a:p>
            <a:pPr marL="0" indent="0">
              <a:buNone/>
            </a:pPr>
            <a:r>
              <a:rPr lang="en-US" dirty="0"/>
              <a:t>a</a:t>
            </a:r>
            <a:r>
              <a:rPr lang="en-US" smtClean="0"/>
              <a:t>nd mapping onto resting-state networks</a:t>
            </a:r>
            <a:endParaRPr lang="en-US" dirty="0"/>
          </a:p>
        </p:txBody>
      </p:sp>
      <p:sp>
        <p:nvSpPr>
          <p:cNvPr id="5" name="TextBox 4"/>
          <p:cNvSpPr txBox="1"/>
          <p:nvPr/>
        </p:nvSpPr>
        <p:spPr>
          <a:xfrm>
            <a:off x="16585" y="6446606"/>
            <a:ext cx="2864887"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a:t>
            </a:r>
            <a:endParaRPr lang="en-US" sz="2000" dirty="0" smtClean="0">
              <a:latin typeface="Helvetica" charset="0"/>
              <a:ea typeface="Helvetica" charset="0"/>
              <a:cs typeface="Helvetica"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211" y="3167387"/>
            <a:ext cx="3278983" cy="3466040"/>
          </a:xfrm>
          <a:prstGeom prst="rect">
            <a:avLst/>
          </a:prstGeom>
        </p:spPr>
      </p:pic>
      <p:pic>
        <p:nvPicPr>
          <p:cNvPr id="56" name="Picture 55" descr="bucknerlabDefault.pn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84809"/>
          <a:stretch/>
        </p:blipFill>
        <p:spPr>
          <a:xfrm>
            <a:off x="7183926" y="5823913"/>
            <a:ext cx="1203933" cy="1032149"/>
          </a:xfrm>
          <a:prstGeom prst="rect">
            <a:avLst/>
          </a:prstGeom>
        </p:spPr>
      </p:pic>
      <p:sp>
        <p:nvSpPr>
          <p:cNvPr id="57" name="TextBox 56"/>
          <p:cNvSpPr txBox="1"/>
          <p:nvPr/>
        </p:nvSpPr>
        <p:spPr>
          <a:xfrm>
            <a:off x="6867481" y="6484283"/>
            <a:ext cx="996432" cy="416808"/>
          </a:xfrm>
          <a:prstGeom prst="rect">
            <a:avLst/>
          </a:prstGeom>
          <a:noFill/>
        </p:spPr>
        <p:txBody>
          <a:bodyPr wrap="none" rtlCol="0">
            <a:spAutoFit/>
          </a:bodyPr>
          <a:lstStyle/>
          <a:p>
            <a:r>
              <a:rPr lang="en-US" sz="1000" dirty="0" smtClean="0"/>
              <a:t>Default</a:t>
            </a:r>
          </a:p>
        </p:txBody>
      </p:sp>
      <p:pic>
        <p:nvPicPr>
          <p:cNvPr id="54" name="Picture 53" descr="bucknerlabdAttention.pn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5730946" y="2865915"/>
            <a:ext cx="1225431" cy="1032151"/>
          </a:xfrm>
          <a:prstGeom prst="rect">
            <a:avLst/>
          </a:prstGeom>
        </p:spPr>
      </p:pic>
      <p:sp>
        <p:nvSpPr>
          <p:cNvPr id="55" name="TextBox 54"/>
          <p:cNvSpPr txBox="1"/>
          <p:nvPr/>
        </p:nvSpPr>
        <p:spPr>
          <a:xfrm>
            <a:off x="5702474" y="2630322"/>
            <a:ext cx="1848500" cy="416808"/>
          </a:xfrm>
          <a:prstGeom prst="rect">
            <a:avLst/>
          </a:prstGeom>
          <a:noFill/>
        </p:spPr>
        <p:txBody>
          <a:bodyPr wrap="none" rtlCol="0">
            <a:spAutoFit/>
          </a:bodyPr>
          <a:lstStyle/>
          <a:p>
            <a:r>
              <a:rPr lang="en-US" sz="1000" dirty="0" smtClean="0"/>
              <a:t>Dorsal Attention</a:t>
            </a:r>
          </a:p>
        </p:txBody>
      </p:sp>
      <p:pic>
        <p:nvPicPr>
          <p:cNvPr id="52" name="Picture 51" descr="bucknerlabFrontoparietal.png"/>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85080"/>
          <a:stretch/>
        </p:blipFill>
        <p:spPr>
          <a:xfrm>
            <a:off x="5679172" y="5985421"/>
            <a:ext cx="1182433" cy="1032149"/>
          </a:xfrm>
          <a:prstGeom prst="rect">
            <a:avLst/>
          </a:prstGeom>
        </p:spPr>
      </p:pic>
      <p:sp>
        <p:nvSpPr>
          <p:cNvPr id="53" name="TextBox 52"/>
          <p:cNvSpPr txBox="1"/>
          <p:nvPr/>
        </p:nvSpPr>
        <p:spPr>
          <a:xfrm>
            <a:off x="5411267" y="6741070"/>
            <a:ext cx="1718246" cy="416808"/>
          </a:xfrm>
          <a:prstGeom prst="rect">
            <a:avLst/>
          </a:prstGeom>
          <a:noFill/>
        </p:spPr>
        <p:txBody>
          <a:bodyPr wrap="none" rtlCol="0">
            <a:spAutoFit/>
          </a:bodyPr>
          <a:lstStyle/>
          <a:p>
            <a:r>
              <a:rPr lang="en-US" sz="1000" dirty="0" smtClean="0"/>
              <a:t>Fronto-parietal</a:t>
            </a:r>
          </a:p>
        </p:txBody>
      </p:sp>
      <p:pic>
        <p:nvPicPr>
          <p:cNvPr id="50" name="Picture 49" descr="bucknerlabLimbic.png"/>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4633861" y="5144178"/>
            <a:ext cx="1225431" cy="1032149"/>
          </a:xfrm>
          <a:prstGeom prst="rect">
            <a:avLst/>
          </a:prstGeom>
        </p:spPr>
      </p:pic>
      <p:sp>
        <p:nvSpPr>
          <p:cNvPr id="51" name="TextBox 50"/>
          <p:cNvSpPr txBox="1"/>
          <p:nvPr/>
        </p:nvSpPr>
        <p:spPr>
          <a:xfrm>
            <a:off x="4776853" y="5918135"/>
            <a:ext cx="939446" cy="416807"/>
          </a:xfrm>
          <a:prstGeom prst="rect">
            <a:avLst/>
          </a:prstGeom>
          <a:noFill/>
        </p:spPr>
        <p:txBody>
          <a:bodyPr wrap="none" rtlCol="0">
            <a:spAutoFit/>
          </a:bodyPr>
          <a:lstStyle/>
          <a:p>
            <a:r>
              <a:rPr lang="en-US" sz="1000" dirty="0" smtClean="0"/>
              <a:t>Limbic</a:t>
            </a:r>
          </a:p>
        </p:txBody>
      </p:sp>
      <p:pic>
        <p:nvPicPr>
          <p:cNvPr id="48" name="Picture 47" descr="bucknerlabvAttention.png"/>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84809"/>
          <a:stretch/>
        </p:blipFill>
        <p:spPr>
          <a:xfrm>
            <a:off x="4564477" y="3713012"/>
            <a:ext cx="1203933" cy="1032151"/>
          </a:xfrm>
          <a:prstGeom prst="rect">
            <a:avLst/>
          </a:prstGeom>
        </p:spPr>
      </p:pic>
      <p:sp>
        <p:nvSpPr>
          <p:cNvPr id="49" name="TextBox 48"/>
          <p:cNvSpPr txBox="1"/>
          <p:nvPr/>
        </p:nvSpPr>
        <p:spPr>
          <a:xfrm>
            <a:off x="3902316" y="4418543"/>
            <a:ext cx="1547912" cy="677314"/>
          </a:xfrm>
          <a:prstGeom prst="rect">
            <a:avLst/>
          </a:prstGeom>
          <a:noFill/>
        </p:spPr>
        <p:txBody>
          <a:bodyPr wrap="square" rtlCol="0">
            <a:spAutoFit/>
          </a:bodyPr>
          <a:lstStyle/>
          <a:p>
            <a:pPr algn="ctr"/>
            <a:r>
              <a:rPr lang="en-US" sz="1000" dirty="0" smtClean="0"/>
              <a:t>Ventral Attention</a:t>
            </a:r>
          </a:p>
        </p:txBody>
      </p:sp>
      <p:pic>
        <p:nvPicPr>
          <p:cNvPr id="46" name="Picture 45" descr="bucknerlabSomatomotor.png"/>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7316641" y="3224150"/>
            <a:ext cx="1225431" cy="1032149"/>
          </a:xfrm>
          <a:prstGeom prst="rect">
            <a:avLst/>
          </a:prstGeom>
        </p:spPr>
      </p:pic>
      <p:sp>
        <p:nvSpPr>
          <p:cNvPr id="47" name="TextBox 46"/>
          <p:cNvSpPr txBox="1"/>
          <p:nvPr/>
        </p:nvSpPr>
        <p:spPr>
          <a:xfrm>
            <a:off x="7527031" y="2940203"/>
            <a:ext cx="1609703" cy="416808"/>
          </a:xfrm>
          <a:prstGeom prst="rect">
            <a:avLst/>
          </a:prstGeom>
          <a:noFill/>
        </p:spPr>
        <p:txBody>
          <a:bodyPr wrap="none" rtlCol="0">
            <a:spAutoFit/>
          </a:bodyPr>
          <a:lstStyle/>
          <a:p>
            <a:r>
              <a:rPr lang="en-US" sz="1000" dirty="0" smtClean="0"/>
              <a:t>Somatomotor</a:t>
            </a:r>
          </a:p>
        </p:txBody>
      </p:sp>
      <p:pic>
        <p:nvPicPr>
          <p:cNvPr id="44" name="Picture 43" descr="bucknerlabVisual.png"/>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r="84538"/>
          <a:stretch/>
        </p:blipFill>
        <p:spPr>
          <a:xfrm>
            <a:off x="7985078" y="4433318"/>
            <a:ext cx="1225431" cy="1032149"/>
          </a:xfrm>
          <a:prstGeom prst="rect">
            <a:avLst/>
          </a:prstGeom>
        </p:spPr>
      </p:pic>
      <p:sp>
        <p:nvSpPr>
          <p:cNvPr id="45" name="TextBox 44"/>
          <p:cNvSpPr txBox="1"/>
          <p:nvPr/>
        </p:nvSpPr>
        <p:spPr>
          <a:xfrm>
            <a:off x="8147065" y="5297609"/>
            <a:ext cx="901456" cy="416807"/>
          </a:xfrm>
          <a:prstGeom prst="rect">
            <a:avLst/>
          </a:prstGeom>
          <a:noFill/>
        </p:spPr>
        <p:txBody>
          <a:bodyPr wrap="none" rtlCol="0">
            <a:spAutoFit/>
          </a:bodyPr>
          <a:lstStyle/>
          <a:p>
            <a:r>
              <a:rPr lang="en-US" sz="1000" dirty="0" smtClean="0"/>
              <a:t>Visual</a:t>
            </a:r>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3571" y="4657889"/>
            <a:ext cx="847976" cy="1550340"/>
          </a:xfrm>
          <a:prstGeom prst="rect">
            <a:avLst/>
          </a:prstGeom>
        </p:spPr>
      </p:pic>
    </p:spTree>
    <p:extLst>
      <p:ext uri="{BB962C8B-B14F-4D97-AF65-F5344CB8AC3E}">
        <p14:creationId xmlns:p14="http://schemas.microsoft.com/office/powerpoint/2010/main" val="136558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l.jpg"/>
          <p:cNvPicPr>
            <a:picLocks noChangeAspect="1"/>
          </p:cNvPicPr>
          <p:nvPr/>
        </p:nvPicPr>
        <p:blipFill rotWithShape="1">
          <a:blip r:embed="rId4">
            <a:extLst>
              <a:ext uri="{28A0092B-C50C-407E-A947-70E740481C1C}">
                <a14:useLocalDpi xmlns:a14="http://schemas.microsoft.com/office/drawing/2010/main" val="0"/>
              </a:ext>
            </a:extLst>
          </a:blip>
          <a:srcRect l="16781" t="1452" r="17798" b="18570"/>
          <a:stretch/>
        </p:blipFill>
        <p:spPr>
          <a:xfrm>
            <a:off x="8343047" y="-76200"/>
            <a:ext cx="889000" cy="1086811"/>
          </a:xfrm>
          <a:prstGeom prst="rect">
            <a:avLst/>
          </a:prstGeom>
          <a:effectLst>
            <a:softEdge rad="63500"/>
          </a:effectLst>
        </p:spPr>
      </p:pic>
      <p:sp>
        <p:nvSpPr>
          <p:cNvPr id="6" name="Rectangle 38"/>
          <p:cNvSpPr>
            <a:spLocks/>
          </p:cNvSpPr>
          <p:nvPr/>
        </p:nvSpPr>
        <p:spPr bwMode="auto">
          <a:xfrm>
            <a:off x="8343047" y="1062073"/>
            <a:ext cx="940653" cy="523220"/>
          </a:xfrm>
          <a:prstGeom prst="rect">
            <a:avLst/>
          </a:prstGeom>
          <a:noFill/>
          <a:ln w="12700">
            <a:noFill/>
            <a:miter lim="800000"/>
            <a:headEnd/>
            <a:tailEnd/>
          </a:ln>
          <a:effectLst/>
        </p:spPr>
        <p:txBody>
          <a:bodyPr wrap="square">
            <a:spAutoFit/>
          </a:bodyPr>
          <a:lstStyle/>
          <a:p>
            <a:pPr algn="ctr"/>
            <a:r>
              <a:rPr lang="en-US" sz="1400" dirty="0" smtClean="0">
                <a:latin typeface="Helvetica Neue Light"/>
                <a:sym typeface="Gill Sans" pitchFamily="-110" charset="0"/>
              </a:rPr>
              <a:t>Tal </a:t>
            </a:r>
            <a:r>
              <a:rPr lang="en-US" sz="1400" dirty="0" err="1" smtClean="0">
                <a:latin typeface="Helvetica Neue Light"/>
                <a:sym typeface="Gill Sans" pitchFamily="-110" charset="0"/>
              </a:rPr>
              <a:t>Yarkoni</a:t>
            </a:r>
            <a:endParaRPr lang="en-US" sz="1400" dirty="0">
              <a:latin typeface="Helvetica Neue Light"/>
              <a:sym typeface="Gill Sans" pitchFamily="-110" charset="0"/>
            </a:endParaRPr>
          </a:p>
        </p:txBody>
      </p:sp>
      <p:pic>
        <p:nvPicPr>
          <p:cNvPr id="17" name="ANDES_databa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2315" y="1765072"/>
            <a:ext cx="2966243" cy="2565400"/>
          </a:xfrm>
          <a:prstGeom prst="rect">
            <a:avLst/>
          </a:prstGeom>
        </p:spPr>
      </p:pic>
      <p:pic>
        <p:nvPicPr>
          <p:cNvPr id="18" name="Picture 3"/>
          <p:cNvPicPr>
            <a:picLocks noChangeArrowheads="1"/>
          </p:cNvPicPr>
          <p:nvPr/>
        </p:nvPicPr>
        <p:blipFill rotWithShape="1">
          <a:blip r:embed="rId6">
            <a:extLst>
              <a:ext uri="{28A0092B-C50C-407E-A947-70E740481C1C}">
                <a14:useLocalDpi xmlns:a14="http://schemas.microsoft.com/office/drawing/2010/main" val="0"/>
              </a:ext>
            </a:extLst>
          </a:blip>
          <a:srcRect l="20669"/>
          <a:stretch/>
        </p:blipFill>
        <p:spPr bwMode="auto">
          <a:xfrm>
            <a:off x="5314899" y="1924075"/>
            <a:ext cx="1859559" cy="1910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4" name="TextBox 3"/>
          <p:cNvSpPr txBox="1"/>
          <p:nvPr/>
        </p:nvSpPr>
        <p:spPr>
          <a:xfrm>
            <a:off x="1671438" y="1118741"/>
            <a:ext cx="3261121" cy="646331"/>
          </a:xfrm>
          <a:prstGeom prst="rect">
            <a:avLst/>
          </a:prstGeom>
          <a:noFill/>
        </p:spPr>
        <p:txBody>
          <a:bodyPr wrap="square" rtlCol="0">
            <a:spAutoFit/>
          </a:bodyPr>
          <a:lstStyle/>
          <a:p>
            <a:pPr algn="ctr"/>
            <a:r>
              <a:rPr lang="en-US" dirty="0">
                <a:latin typeface="Helvetica Neue Light"/>
                <a:cs typeface="Helvetica Neue Light"/>
              </a:rPr>
              <a:t>A</a:t>
            </a:r>
            <a:r>
              <a:rPr lang="en-US" dirty="0" smtClean="0">
                <a:latin typeface="Helvetica Neue Light"/>
                <a:cs typeface="Helvetica Neue Light"/>
              </a:rPr>
              <a:t>ctivation coordinates </a:t>
            </a:r>
          </a:p>
          <a:p>
            <a:pPr algn="ctr"/>
            <a:r>
              <a:rPr lang="en-US" dirty="0" smtClean="0">
                <a:latin typeface="Helvetica Neue Light"/>
                <a:cs typeface="Helvetica Neue Light"/>
              </a:rPr>
              <a:t>&gt; 10,000 neuroimaging studies </a:t>
            </a:r>
          </a:p>
        </p:txBody>
      </p:sp>
      <p:sp>
        <p:nvSpPr>
          <p:cNvPr id="20" name="TextBox 19"/>
          <p:cNvSpPr txBox="1"/>
          <p:nvPr/>
        </p:nvSpPr>
        <p:spPr>
          <a:xfrm>
            <a:off x="4697118" y="1118742"/>
            <a:ext cx="2973681" cy="646331"/>
          </a:xfrm>
          <a:prstGeom prst="rect">
            <a:avLst/>
          </a:prstGeom>
          <a:noFill/>
        </p:spPr>
        <p:txBody>
          <a:bodyPr wrap="square" rtlCol="0">
            <a:spAutoFit/>
          </a:bodyPr>
          <a:lstStyle/>
          <a:p>
            <a:pPr algn="ctr"/>
            <a:r>
              <a:rPr lang="en-US" smtClean="0">
                <a:latin typeface="Helvetica Neue Light"/>
                <a:cs typeface="Helvetica Neue Light"/>
              </a:rPr>
              <a:t>Words and topics </a:t>
            </a:r>
            <a:r>
              <a:rPr lang="en-US" dirty="0" smtClean="0">
                <a:latin typeface="Helvetica Neue Light"/>
                <a:cs typeface="Helvetica Neue Light"/>
              </a:rPr>
              <a:t>used in those studies</a:t>
            </a:r>
          </a:p>
        </p:txBody>
      </p:sp>
      <p:sp>
        <p:nvSpPr>
          <p:cNvPr id="19" name="Title 18"/>
          <p:cNvSpPr>
            <a:spLocks noGrp="1"/>
          </p:cNvSpPr>
          <p:nvPr>
            <p:ph type="title"/>
          </p:nvPr>
        </p:nvSpPr>
        <p:spPr/>
        <p:txBody>
          <a:bodyPr/>
          <a:lstStyle/>
          <a:p>
            <a:r>
              <a:rPr lang="en-US" dirty="0" err="1" smtClean="0"/>
              <a:t>Neurosynth.org</a:t>
            </a:r>
            <a:endParaRPr lang="en-US" dirty="0"/>
          </a:p>
        </p:txBody>
      </p:sp>
      <p:sp>
        <p:nvSpPr>
          <p:cNvPr id="23" name="Rectangle 7"/>
          <p:cNvSpPr>
            <a:spLocks/>
          </p:cNvSpPr>
          <p:nvPr/>
        </p:nvSpPr>
        <p:spPr bwMode="auto">
          <a:xfrm>
            <a:off x="0" y="6536531"/>
            <a:ext cx="5464969" cy="321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28573" bIns="0"/>
          <a:lstStyle/>
          <a:p>
            <a:pPr marL="27905"/>
            <a:r>
              <a:rPr lang="en-US" sz="1700" dirty="0" err="1">
                <a:latin typeface="Helvetica Neue Light"/>
                <a:ea typeface="ＭＳ Ｐゴシック" charset="0"/>
                <a:cs typeface="Helvetica Neue Light" charset="0"/>
              </a:rPr>
              <a:t>Yarkoni</a:t>
            </a:r>
            <a:r>
              <a:rPr lang="en-US" sz="1700" dirty="0">
                <a:latin typeface="Helvetica Neue Light"/>
                <a:ea typeface="ＭＳ Ｐゴシック" charset="0"/>
                <a:cs typeface="Helvetica Neue Light" charset="0"/>
              </a:rPr>
              <a:t> et </a:t>
            </a:r>
            <a:r>
              <a:rPr lang="en-US" sz="1700" dirty="0" smtClean="0">
                <a:latin typeface="Helvetica Neue Light"/>
                <a:ea typeface="ＭＳ Ｐゴシック" charset="0"/>
                <a:cs typeface="Helvetica Neue Light" charset="0"/>
              </a:rPr>
              <a:t>al. 2011</a:t>
            </a:r>
            <a:r>
              <a:rPr lang="en-US" sz="1700" dirty="0">
                <a:latin typeface="Helvetica Neue Light"/>
                <a:ea typeface="ＭＳ Ｐゴシック" charset="0"/>
                <a:cs typeface="Helvetica Neue Light" charset="0"/>
              </a:rPr>
              <a:t>, Nature </a:t>
            </a:r>
            <a:r>
              <a:rPr lang="en-US" sz="1700" dirty="0" smtClean="0">
                <a:latin typeface="Helvetica Neue Light"/>
                <a:ea typeface="ＭＳ Ｐゴシック" charset="0"/>
                <a:cs typeface="Helvetica Neue Light" charset="0"/>
              </a:rPr>
              <a:t>Methods</a:t>
            </a:r>
            <a:endParaRPr lang="en-US" sz="1700" dirty="0">
              <a:latin typeface="Helvetica Neue Light"/>
              <a:ea typeface="ＭＳ Ｐゴシック" charset="0"/>
              <a:cs typeface="Helvetica Neue Light" charset="0"/>
            </a:endParaRPr>
          </a:p>
        </p:txBody>
      </p:sp>
    </p:spTree>
    <p:extLst>
      <p:ext uri="{BB962C8B-B14F-4D97-AF65-F5344CB8AC3E}">
        <p14:creationId xmlns:p14="http://schemas.microsoft.com/office/powerpoint/2010/main" val="143853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fill="hold" display="0">
                  <p:stCondLst>
                    <p:cond delay="indefinite"/>
                  </p:stCondLst>
                </p:cTn>
                <p:tgtEl>
                  <p:spTgt spid="1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t>
            </a:r>
            <a:r>
              <a:rPr lang="en-US" dirty="0" err="1" smtClean="0"/>
              <a:t>rontostriatal</a:t>
            </a:r>
            <a:r>
              <a:rPr lang="en-US" dirty="0" smtClean="0"/>
              <a:t> networks and </a:t>
            </a:r>
            <a:br>
              <a:rPr lang="en-US" dirty="0" smtClean="0"/>
            </a:br>
            <a:r>
              <a:rPr lang="en-US" dirty="0" smtClean="0"/>
              <a:t>action control systems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50" y="1506511"/>
            <a:ext cx="2440744" cy="261727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92390"/>
          <a:stretch/>
        </p:blipFill>
        <p:spPr>
          <a:xfrm>
            <a:off x="5974767" y="1607921"/>
            <a:ext cx="2551256" cy="4227310"/>
          </a:xfrm>
          <a:prstGeom prst="rect">
            <a:avLst/>
          </a:prstGeom>
        </p:spPr>
      </p:pic>
      <p:pic>
        <p:nvPicPr>
          <p:cNvPr id="3" name="Picture 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75430"/>
          <a:stretch/>
        </p:blipFill>
        <p:spPr>
          <a:xfrm>
            <a:off x="2939395" y="1607921"/>
            <a:ext cx="2585916" cy="4227311"/>
          </a:xfrm>
          <a:prstGeom prst="rect">
            <a:avLst/>
          </a:prstGeom>
        </p:spPr>
      </p:pic>
      <p:sp>
        <p:nvSpPr>
          <p:cNvPr id="5" name="TextBox 4"/>
          <p:cNvSpPr txBox="1"/>
          <p:nvPr/>
        </p:nvSpPr>
        <p:spPr>
          <a:xfrm>
            <a:off x="16585" y="6446606"/>
            <a:ext cx="8113118" cy="400110"/>
          </a:xfrm>
          <a:prstGeom prst="rect">
            <a:avLst/>
          </a:prstGeom>
        </p:spPr>
        <p:txBody>
          <a:bodyPr wrap="none" rtlCol="0">
            <a:spAutoFit/>
          </a:bodyPr>
          <a:lstStyle/>
          <a:p>
            <a:r>
              <a:rPr lang="en-US" sz="2000" i="1" dirty="0" smtClean="0">
                <a:latin typeface="Helvetica" charset="0"/>
                <a:ea typeface="Helvetica" charset="0"/>
                <a:cs typeface="Helvetica" charset="0"/>
              </a:rPr>
              <a:t>Pauli et al. 2016, PNAS; </a:t>
            </a:r>
            <a:r>
              <a:rPr lang="en-US" sz="2000" dirty="0" smtClean="0">
                <a:latin typeface="Helvetica" charset="0"/>
                <a:ea typeface="Helvetica" charset="0"/>
                <a:cs typeface="Helvetica" charset="0"/>
              </a:rPr>
              <a:t>co-activation across ~6,000 functional studies</a:t>
            </a:r>
          </a:p>
        </p:txBody>
      </p:sp>
      <p:sp>
        <p:nvSpPr>
          <p:cNvPr id="8" name="TextBox 7"/>
          <p:cNvSpPr txBox="1"/>
          <p:nvPr/>
        </p:nvSpPr>
        <p:spPr>
          <a:xfrm>
            <a:off x="0" y="5936641"/>
            <a:ext cx="3103735" cy="400110"/>
          </a:xfrm>
          <a:prstGeom prst="rect">
            <a:avLst/>
          </a:prstGeom>
        </p:spPr>
        <p:txBody>
          <a:bodyPr wrap="none" rtlCol="0">
            <a:spAutoFit/>
          </a:bodyPr>
          <a:lstStyle/>
          <a:p>
            <a:r>
              <a:rPr lang="en-US" sz="2000" i="1" dirty="0" smtClean="0">
                <a:latin typeface="Helvetica" charset="0"/>
                <a:ea typeface="Helvetica" charset="0"/>
                <a:cs typeface="Helvetica" charset="0"/>
              </a:rPr>
              <a:t>Dum &amp; Strick, 1998; 2016</a:t>
            </a:r>
            <a:endParaRPr lang="en-US" sz="2000" dirty="0" smtClean="0">
              <a:latin typeface="Helvetica" charset="0"/>
              <a:ea typeface="Helvetica" charset="0"/>
              <a:cs typeface="Helvetica" charset="0"/>
            </a:endParaRPr>
          </a:p>
        </p:txBody>
      </p:sp>
      <p:sp>
        <p:nvSpPr>
          <p:cNvPr id="7" name="TextBox 6"/>
          <p:cNvSpPr txBox="1"/>
          <p:nvPr/>
        </p:nvSpPr>
        <p:spPr>
          <a:xfrm>
            <a:off x="3973283" y="1106401"/>
            <a:ext cx="1552028" cy="400110"/>
          </a:xfrm>
          <a:prstGeom prst="rect">
            <a:avLst/>
          </a:prstGeom>
        </p:spPr>
        <p:txBody>
          <a:bodyPr wrap="none" rtlCol="0">
            <a:spAutoFit/>
          </a:bodyPr>
          <a:lstStyle/>
          <a:p>
            <a:r>
              <a:rPr lang="en-US" sz="2000" dirty="0" smtClean="0">
                <a:latin typeface="Helvetica" charset="0"/>
                <a:ea typeface="Helvetica" charset="0"/>
                <a:cs typeface="Helvetica" charset="0"/>
              </a:rPr>
              <a:t>Control of</a:t>
            </a:r>
            <a:r>
              <a:rPr lang="is-IS" sz="2000" dirty="0" smtClean="0">
                <a:latin typeface="Helvetica" charset="0"/>
                <a:ea typeface="Helvetica" charset="0"/>
                <a:cs typeface="Helvetica" charset="0"/>
              </a:rPr>
              <a:t>…</a:t>
            </a:r>
            <a:endParaRPr lang="en-US" sz="2000" dirty="0" smtClean="0">
              <a:latin typeface="Helvetica" charset="0"/>
              <a:ea typeface="Helvetica" charset="0"/>
              <a:cs typeface="Helvetica" charset="0"/>
            </a:endParaRPr>
          </a:p>
        </p:txBody>
      </p:sp>
      <p:grpSp>
        <p:nvGrpSpPr>
          <p:cNvPr id="18" name="Group 17"/>
          <p:cNvGrpSpPr/>
          <p:nvPr/>
        </p:nvGrpSpPr>
        <p:grpSpPr>
          <a:xfrm>
            <a:off x="4357358" y="2220031"/>
            <a:ext cx="4089156" cy="845231"/>
            <a:chOff x="4357358" y="2220031"/>
            <a:chExt cx="4089156" cy="845231"/>
          </a:xfrm>
        </p:grpSpPr>
        <p:pic>
          <p:nvPicPr>
            <p:cNvPr id="11"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57358" y="2430578"/>
              <a:ext cx="996213" cy="634684"/>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0301" y="2220031"/>
              <a:ext cx="996213" cy="634684"/>
            </a:xfrm>
            <a:prstGeom prst="rect">
              <a:avLst/>
            </a:prstGeom>
          </p:spPr>
        </p:pic>
      </p:grpSp>
      <p:grpSp>
        <p:nvGrpSpPr>
          <p:cNvPr id="21" name="Group 20"/>
          <p:cNvGrpSpPr/>
          <p:nvPr/>
        </p:nvGrpSpPr>
        <p:grpSpPr>
          <a:xfrm>
            <a:off x="4983206" y="2713952"/>
            <a:ext cx="2837459" cy="1499581"/>
            <a:chOff x="4983206" y="2713952"/>
            <a:chExt cx="2837459" cy="1499581"/>
          </a:xfrm>
        </p:grpSpPr>
        <p:pic>
          <p:nvPicPr>
            <p:cNvPr id="9" name="Picture 8"/>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83206" y="3004402"/>
              <a:ext cx="740729" cy="1209131"/>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9936" y="2713952"/>
              <a:ext cx="740729" cy="1209131"/>
            </a:xfrm>
            <a:prstGeom prst="rect">
              <a:avLst/>
            </a:prstGeom>
          </p:spPr>
        </p:pic>
      </p:grpSp>
      <p:grpSp>
        <p:nvGrpSpPr>
          <p:cNvPr id="22" name="Group 21"/>
          <p:cNvGrpSpPr/>
          <p:nvPr/>
        </p:nvGrpSpPr>
        <p:grpSpPr>
          <a:xfrm>
            <a:off x="5131036" y="1819981"/>
            <a:ext cx="3272784" cy="1738435"/>
            <a:chOff x="5131036" y="1819981"/>
            <a:chExt cx="3272784" cy="1738435"/>
          </a:xfrm>
        </p:grpSpPr>
        <p:pic>
          <p:nvPicPr>
            <p:cNvPr id="10" name="Picture 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1036" y="1819981"/>
              <a:ext cx="688198" cy="800100"/>
            </a:xfrm>
            <a:prstGeom prst="rect">
              <a:avLst/>
            </a:prstGeom>
          </p:spPr>
        </p:pic>
        <p:pic>
          <p:nvPicPr>
            <p:cNvPr id="17" name="Picture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5622" y="2758316"/>
              <a:ext cx="688198" cy="800100"/>
            </a:xfrm>
            <a:prstGeom prst="rect">
              <a:avLst/>
            </a:prstGeom>
          </p:spPr>
        </p:pic>
      </p:grpSp>
      <p:grpSp>
        <p:nvGrpSpPr>
          <p:cNvPr id="23" name="Group 22"/>
          <p:cNvGrpSpPr/>
          <p:nvPr/>
        </p:nvGrpSpPr>
        <p:grpSpPr>
          <a:xfrm>
            <a:off x="5879468" y="2313894"/>
            <a:ext cx="2741854" cy="2650476"/>
            <a:chOff x="5879468" y="2313894"/>
            <a:chExt cx="2741854" cy="2650476"/>
          </a:xfrm>
        </p:grpSpPr>
        <p:grpSp>
          <p:nvGrpSpPr>
            <p:cNvPr id="14" name="Group 13"/>
            <p:cNvGrpSpPr/>
            <p:nvPr/>
          </p:nvGrpSpPr>
          <p:grpSpPr>
            <a:xfrm>
              <a:off x="5879468" y="3869637"/>
              <a:ext cx="1673004" cy="1094733"/>
              <a:chOff x="5131035" y="5389123"/>
              <a:chExt cx="1673004" cy="1094733"/>
            </a:xfrm>
          </p:grpSpPr>
          <p:pic>
            <p:nvPicPr>
              <p:cNvPr id="12" name="Picture 11"/>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31035" y="5423730"/>
                <a:ext cx="954113" cy="1060126"/>
              </a:xfrm>
              <a:prstGeom prst="rect">
                <a:avLst/>
              </a:prstGeom>
            </p:spPr>
          </p:pic>
          <p:pic>
            <p:nvPicPr>
              <p:cNvPr id="13" name="Picture 12"/>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85149" y="5389123"/>
                <a:ext cx="718890" cy="947628"/>
              </a:xfrm>
              <a:prstGeom prst="rect">
                <a:avLst/>
              </a:prstGeom>
            </p:spPr>
          </p:pic>
        </p:grpSp>
        <p:pic>
          <p:nvPicPr>
            <p:cNvPr id="20" name="Picture 1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02432" y="2313894"/>
              <a:ext cx="718890" cy="947628"/>
            </a:xfrm>
            <a:prstGeom prst="rect">
              <a:avLst/>
            </a:prstGeom>
          </p:spPr>
        </p:pic>
      </p:grpSp>
    </p:spTree>
    <p:extLst>
      <p:ext uri="{BB962C8B-B14F-4D97-AF65-F5344CB8AC3E}">
        <p14:creationId xmlns:p14="http://schemas.microsoft.com/office/powerpoint/2010/main" val="11897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Averbeck</a:t>
            </a:r>
            <a:r>
              <a:rPr lang="en-US" dirty="0" smtClean="0"/>
              <a:t> 2014</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9900"/>
            <a:ext cx="9144000" cy="3367591"/>
          </a:xfrm>
          <a:prstGeom prst="rect">
            <a:avLst/>
          </a:prstGeom>
        </p:spPr>
      </p:pic>
    </p:spTree>
    <p:extLst>
      <p:ext uri="{BB962C8B-B14F-4D97-AF65-F5344CB8AC3E}">
        <p14:creationId xmlns:p14="http://schemas.microsoft.com/office/powerpoint/2010/main" val="922833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Haber 2000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899" y="1672730"/>
            <a:ext cx="4035907" cy="4181969"/>
          </a:xfrm>
          <a:prstGeom prst="rect">
            <a:avLst/>
          </a:prstGeom>
        </p:spPr>
      </p:pic>
    </p:spTree>
    <p:extLst>
      <p:ext uri="{BB962C8B-B14F-4D97-AF65-F5344CB8AC3E}">
        <p14:creationId xmlns:p14="http://schemas.microsoft.com/office/powerpoint/2010/main" val="386161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38114"/>
            <a:ext cx="8229600" cy="3650135"/>
          </a:xfrm>
        </p:spPr>
      </p:pic>
    </p:spTree>
    <p:extLst>
      <p:ext uri="{BB962C8B-B14F-4D97-AF65-F5344CB8AC3E}">
        <p14:creationId xmlns:p14="http://schemas.microsoft.com/office/powerpoint/2010/main" val="783146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950" y="2586831"/>
            <a:ext cx="7404100" cy="2552700"/>
          </a:xfrm>
        </p:spPr>
      </p:pic>
    </p:spTree>
    <p:extLst>
      <p:ext uri="{BB962C8B-B14F-4D97-AF65-F5344CB8AC3E}">
        <p14:creationId xmlns:p14="http://schemas.microsoft.com/office/powerpoint/2010/main" val="9410934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7"/>
          <p:cNvPicPr/>
          <p:nvPr/>
        </p:nvPicPr>
        <p:blipFill rotWithShape="1">
          <a:blip r:embed="rId3"/>
          <a:srcRect t="49169"/>
          <a:stretch/>
        </p:blipFill>
        <p:spPr>
          <a:xfrm>
            <a:off x="685800" y="3809999"/>
            <a:ext cx="2252211" cy="1828801"/>
          </a:xfrm>
          <a:prstGeom prst="rect">
            <a:avLst/>
          </a:prstGeom>
        </p:spPr>
      </p:pic>
      <p:sp>
        <p:nvSpPr>
          <p:cNvPr id="2" name="Title 1"/>
          <p:cNvSpPr>
            <a:spLocks noGrp="1"/>
          </p:cNvSpPr>
          <p:nvPr>
            <p:ph type="title"/>
          </p:nvPr>
        </p:nvSpPr>
        <p:spPr/>
        <p:txBody>
          <a:bodyPr>
            <a:normAutofit fontScale="90000"/>
          </a:bodyPr>
          <a:lstStyle/>
          <a:p>
            <a:r>
              <a:rPr lang="en-US" dirty="0" smtClean="0"/>
              <a:t>Parallel </a:t>
            </a:r>
            <a:r>
              <a:rPr lang="en-US" dirty="0" err="1" smtClean="0"/>
              <a:t>cortico</a:t>
            </a:r>
            <a:r>
              <a:rPr lang="en-US" dirty="0" smtClean="0"/>
              <a:t>-striatal circuits: </a:t>
            </a:r>
            <a:br>
              <a:rPr lang="en-US" dirty="0" smtClean="0"/>
            </a:br>
            <a:r>
              <a:rPr lang="en-US" sz="2700" dirty="0" smtClean="0"/>
              <a:t>Transition from choice to habit </a:t>
            </a:r>
            <a:endParaRPr lang="en-US" sz="2700" dirty="0"/>
          </a:p>
        </p:txBody>
      </p:sp>
      <p:sp>
        <p:nvSpPr>
          <p:cNvPr id="11" name="Content Placeholder 10"/>
          <p:cNvSpPr>
            <a:spLocks noGrp="1"/>
          </p:cNvSpPr>
          <p:nvPr>
            <p:ph idx="1"/>
          </p:nvPr>
        </p:nvSpPr>
        <p:spPr/>
        <p:txBody>
          <a:bodyPr/>
          <a:lstStyle/>
          <a:p>
            <a:endParaRPr lang="en-US"/>
          </a:p>
        </p:txBody>
      </p:sp>
      <p:pic>
        <p:nvPicPr>
          <p:cNvPr id="3" name="Picture 2"/>
          <p:cNvPicPr>
            <a:picLocks noChangeAspect="1"/>
          </p:cNvPicPr>
          <p:nvPr/>
        </p:nvPicPr>
        <p:blipFill>
          <a:blip r:embed="rId4"/>
          <a:stretch>
            <a:fillRect/>
          </a:stretch>
        </p:blipFill>
        <p:spPr>
          <a:xfrm>
            <a:off x="1143000" y="1600200"/>
            <a:ext cx="1877211" cy="2125488"/>
          </a:xfrm>
          <a:prstGeom prst="rect">
            <a:avLst/>
          </a:prstGeom>
        </p:spPr>
      </p:pic>
      <p:pic>
        <p:nvPicPr>
          <p:cNvPr id="4" name="Picture 15"/>
          <p:cNvPicPr/>
          <p:nvPr/>
        </p:nvPicPr>
        <p:blipFill rotWithShape="1">
          <a:blip r:embed="rId5"/>
          <a:srcRect r="67073"/>
          <a:stretch/>
        </p:blipFill>
        <p:spPr>
          <a:xfrm>
            <a:off x="2971800" y="1600199"/>
            <a:ext cx="1752600" cy="1687689"/>
          </a:xfrm>
          <a:prstGeom prst="rect">
            <a:avLst/>
          </a:prstGeom>
        </p:spPr>
      </p:pic>
      <p:sp>
        <p:nvSpPr>
          <p:cNvPr id="5" name="TextBox 4"/>
          <p:cNvSpPr txBox="1"/>
          <p:nvPr/>
        </p:nvSpPr>
        <p:spPr>
          <a:xfrm>
            <a:off x="1447800" y="1143000"/>
            <a:ext cx="1659429" cy="400110"/>
          </a:xfrm>
          <a:prstGeom prst="rect">
            <a:avLst/>
          </a:prstGeom>
          <a:noFill/>
        </p:spPr>
        <p:txBody>
          <a:bodyPr wrap="none" rtlCol="0">
            <a:spAutoFit/>
          </a:bodyPr>
          <a:lstStyle/>
          <a:p>
            <a:r>
              <a:rPr lang="en-US" sz="2000" dirty="0" smtClean="0">
                <a:latin typeface="Helvetica Neue Light"/>
                <a:cs typeface="Helvetica Neue Light"/>
              </a:rPr>
              <a:t>Basal ganglia</a:t>
            </a:r>
          </a:p>
        </p:txBody>
      </p:sp>
      <p:pic>
        <p:nvPicPr>
          <p:cNvPr id="6" name="Picture 3"/>
          <p:cNvPicPr/>
          <p:nvPr/>
        </p:nvPicPr>
        <p:blipFill>
          <a:blip r:embed="rId6"/>
          <a:stretch>
            <a:fillRect/>
          </a:stretch>
        </p:blipFill>
        <p:spPr>
          <a:xfrm>
            <a:off x="3124200" y="3505200"/>
            <a:ext cx="2133600" cy="2260600"/>
          </a:xfrm>
          <a:prstGeom prst="rect">
            <a:avLst/>
          </a:prstGeom>
        </p:spPr>
      </p:pic>
      <p:sp>
        <p:nvSpPr>
          <p:cNvPr id="7" name="TextBox 6"/>
          <p:cNvSpPr txBox="1"/>
          <p:nvPr/>
        </p:nvSpPr>
        <p:spPr>
          <a:xfrm>
            <a:off x="3429000" y="1295400"/>
            <a:ext cx="944605" cy="400110"/>
          </a:xfrm>
          <a:prstGeom prst="rect">
            <a:avLst/>
          </a:prstGeom>
          <a:noFill/>
        </p:spPr>
        <p:txBody>
          <a:bodyPr wrap="none" rtlCol="0">
            <a:spAutoFit/>
          </a:bodyPr>
          <a:lstStyle/>
          <a:p>
            <a:r>
              <a:rPr lang="en-US" sz="2000" dirty="0" smtClean="0">
                <a:latin typeface="Helvetica Neue Light"/>
                <a:cs typeface="Helvetica Neue Light"/>
              </a:rPr>
              <a:t>human</a:t>
            </a:r>
          </a:p>
        </p:txBody>
      </p:sp>
      <p:sp>
        <p:nvSpPr>
          <p:cNvPr id="8" name="TextBox 7"/>
          <p:cNvSpPr txBox="1"/>
          <p:nvPr/>
        </p:nvSpPr>
        <p:spPr>
          <a:xfrm>
            <a:off x="3657600" y="3124200"/>
            <a:ext cx="1069524" cy="400110"/>
          </a:xfrm>
          <a:prstGeom prst="rect">
            <a:avLst/>
          </a:prstGeom>
          <a:noFill/>
        </p:spPr>
        <p:txBody>
          <a:bodyPr wrap="none" rtlCol="0">
            <a:spAutoFit/>
          </a:bodyPr>
          <a:lstStyle/>
          <a:p>
            <a:r>
              <a:rPr lang="en-US" sz="2000" dirty="0" smtClean="0">
                <a:latin typeface="Helvetica Neue Light"/>
                <a:cs typeface="Helvetica Neue Light"/>
              </a:rPr>
              <a:t>monkey</a:t>
            </a:r>
          </a:p>
        </p:txBody>
      </p:sp>
      <p:sp>
        <p:nvSpPr>
          <p:cNvPr id="9" name="Rectangle 8"/>
          <p:cNvSpPr/>
          <p:nvPr/>
        </p:nvSpPr>
        <p:spPr>
          <a:xfrm>
            <a:off x="3886200" y="2286000"/>
            <a:ext cx="457200" cy="609600"/>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200400" y="3505200"/>
            <a:ext cx="2006600" cy="2286000"/>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3200400" y="2895600"/>
            <a:ext cx="685800" cy="6096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343400" y="2895600"/>
            <a:ext cx="838200" cy="6096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334001" y="2971799"/>
            <a:ext cx="2971800" cy="923330"/>
          </a:xfrm>
          <a:prstGeom prst="rect">
            <a:avLst/>
          </a:prstGeom>
          <a:solidFill>
            <a:srgbClr val="FFFF00"/>
          </a:solidFill>
        </p:spPr>
        <p:txBody>
          <a:bodyPr wrap="square" rtlCol="0">
            <a:spAutoFit/>
          </a:bodyPr>
          <a:lstStyle/>
          <a:p>
            <a:r>
              <a:rPr lang="en-US" sz="1800" dirty="0" smtClean="0">
                <a:latin typeface="Helvetica Neue Light"/>
                <a:cs typeface="Helvetica Neue Light"/>
              </a:rPr>
              <a:t>NAC: </a:t>
            </a:r>
            <a:r>
              <a:rPr lang="en-US" sz="1800" dirty="0" err="1" smtClean="0">
                <a:latin typeface="Helvetica Neue Light"/>
                <a:cs typeface="Helvetica Neue Light"/>
              </a:rPr>
              <a:t>Accumbens</a:t>
            </a:r>
            <a:r>
              <a:rPr lang="en-US" sz="1800" dirty="0" smtClean="0">
                <a:latin typeface="Helvetica Neue Light"/>
                <a:cs typeface="Helvetica Neue Light"/>
              </a:rPr>
              <a:t>/ventral striatum</a:t>
            </a:r>
          </a:p>
          <a:p>
            <a:r>
              <a:rPr lang="en-US" sz="1800" dirty="0" smtClean="0">
                <a:latin typeface="Helvetica Neue Light"/>
                <a:cs typeface="Helvetica Neue Light"/>
              </a:rPr>
              <a:t>‘Reward’: Cue value</a:t>
            </a:r>
          </a:p>
        </p:txBody>
      </p:sp>
      <p:sp>
        <p:nvSpPr>
          <p:cNvPr id="23" name="TextBox 22"/>
          <p:cNvSpPr txBox="1"/>
          <p:nvPr/>
        </p:nvSpPr>
        <p:spPr>
          <a:xfrm>
            <a:off x="5334000" y="2133599"/>
            <a:ext cx="2716179" cy="646331"/>
          </a:xfrm>
          <a:prstGeom prst="rect">
            <a:avLst/>
          </a:prstGeom>
          <a:solidFill>
            <a:srgbClr val="3366FF"/>
          </a:solidFill>
        </p:spPr>
        <p:txBody>
          <a:bodyPr wrap="none" rtlCol="0">
            <a:spAutoFit/>
          </a:bodyPr>
          <a:lstStyle/>
          <a:p>
            <a:r>
              <a:rPr lang="en-US" sz="1800" dirty="0" smtClean="0">
                <a:latin typeface="Helvetica Neue Light"/>
                <a:cs typeface="Helvetica Neue Light"/>
              </a:rPr>
              <a:t>‘Cognitive’: Goal-directed</a:t>
            </a:r>
          </a:p>
          <a:p>
            <a:r>
              <a:rPr lang="en-US" sz="1800" dirty="0" smtClean="0">
                <a:latin typeface="Helvetica Neue Light"/>
                <a:cs typeface="Helvetica Neue Light"/>
              </a:rPr>
              <a:t>action value; expectation</a:t>
            </a:r>
          </a:p>
        </p:txBody>
      </p:sp>
      <p:sp>
        <p:nvSpPr>
          <p:cNvPr id="24" name="TextBox 23"/>
          <p:cNvSpPr txBox="1"/>
          <p:nvPr/>
        </p:nvSpPr>
        <p:spPr>
          <a:xfrm>
            <a:off x="5334000" y="1219199"/>
            <a:ext cx="2065927" cy="646331"/>
          </a:xfrm>
          <a:prstGeom prst="rect">
            <a:avLst/>
          </a:prstGeom>
          <a:solidFill>
            <a:schemeClr val="accent2">
              <a:lumMod val="40000"/>
              <a:lumOff val="60000"/>
            </a:schemeClr>
          </a:solidFill>
        </p:spPr>
        <p:txBody>
          <a:bodyPr wrap="none" rtlCol="0">
            <a:spAutoFit/>
          </a:bodyPr>
          <a:lstStyle/>
          <a:p>
            <a:r>
              <a:rPr lang="en-US" sz="1800" dirty="0" smtClean="0">
                <a:latin typeface="Helvetica Neue Light"/>
                <a:cs typeface="Helvetica Neue Light"/>
              </a:rPr>
              <a:t>‘Habit’: Automated </a:t>
            </a:r>
          </a:p>
          <a:p>
            <a:r>
              <a:rPr lang="en-US" sz="1800" dirty="0" smtClean="0">
                <a:latin typeface="Helvetica Neue Light"/>
                <a:cs typeface="Helvetica Neue Light"/>
              </a:rPr>
              <a:t>cue-action</a:t>
            </a:r>
          </a:p>
        </p:txBody>
      </p:sp>
      <p:cxnSp>
        <p:nvCxnSpPr>
          <p:cNvPr id="25" name="Straight Connector 24"/>
          <p:cNvCxnSpPr/>
          <p:nvPr/>
        </p:nvCxnSpPr>
        <p:spPr>
          <a:xfrm flipH="1" flipV="1">
            <a:off x="3962400" y="2743199"/>
            <a:ext cx="1371600" cy="3810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38600" y="2438399"/>
            <a:ext cx="1295400" cy="762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38600" y="1523999"/>
            <a:ext cx="1295400" cy="838200"/>
          </a:xfrm>
          <a:prstGeom prst="line">
            <a:avLst/>
          </a:prstGeom>
          <a:ln>
            <a:solidFill>
              <a:srgbClr val="000000"/>
            </a:solidFill>
            <a:tailEnd type="arrow"/>
          </a:ln>
          <a:effectLst>
            <a:glow rad="101600">
              <a:schemeClr val="bg1">
                <a:alpha val="75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410200" y="4038599"/>
            <a:ext cx="3429000" cy="2554545"/>
          </a:xfrm>
          <a:prstGeom prst="rect">
            <a:avLst/>
          </a:prstGeom>
          <a:noFill/>
        </p:spPr>
        <p:txBody>
          <a:bodyPr wrap="square" rtlCol="0">
            <a:spAutoFit/>
          </a:bodyPr>
          <a:lstStyle/>
          <a:p>
            <a:r>
              <a:rPr lang="en-US" sz="2000" b="1" u="sng" dirty="0" smtClean="0">
                <a:latin typeface="Helvetica Neue Light"/>
                <a:cs typeface="Helvetica Neue Light"/>
              </a:rPr>
              <a:t>Transition from desire to habit</a:t>
            </a:r>
          </a:p>
          <a:p>
            <a:pPr marL="342900" indent="-342900">
              <a:buFont typeface="Arial"/>
              <a:buChar char="•"/>
            </a:pPr>
            <a:r>
              <a:rPr lang="en-US" sz="2000" dirty="0" smtClean="0">
                <a:latin typeface="Helvetica Neue Light"/>
                <a:cs typeface="Helvetica Neue Light"/>
              </a:rPr>
              <a:t>Early in learning, NAC related to desire (e.g., for drug)</a:t>
            </a:r>
          </a:p>
          <a:p>
            <a:endParaRPr lang="en-US" sz="2000" dirty="0" smtClean="0">
              <a:latin typeface="Helvetica Neue Light"/>
              <a:cs typeface="Helvetica Neue Light"/>
            </a:endParaRPr>
          </a:p>
          <a:p>
            <a:pPr marL="342900" indent="-342900">
              <a:buFont typeface="Arial"/>
              <a:buChar char="•"/>
            </a:pPr>
            <a:r>
              <a:rPr lang="en-US" sz="2000" dirty="0" smtClean="0">
                <a:latin typeface="Helvetica Neue Light"/>
                <a:cs typeface="Helvetica Neue Light"/>
              </a:rPr>
              <a:t>Late in learning, transition to habit system (dorsolateral)</a:t>
            </a:r>
          </a:p>
        </p:txBody>
      </p:sp>
      <p:sp>
        <p:nvSpPr>
          <p:cNvPr id="29" name="TextBox 28"/>
          <p:cNvSpPr txBox="1"/>
          <p:nvPr/>
        </p:nvSpPr>
        <p:spPr>
          <a:xfrm>
            <a:off x="76200" y="6477000"/>
            <a:ext cx="1928733" cy="400110"/>
          </a:xfrm>
          <a:prstGeom prst="rect">
            <a:avLst/>
          </a:prstGeom>
          <a:noFill/>
        </p:spPr>
        <p:txBody>
          <a:bodyPr wrap="none" rtlCol="0">
            <a:spAutoFit/>
          </a:bodyPr>
          <a:lstStyle/>
          <a:p>
            <a:r>
              <a:rPr lang="en-US" sz="2000" dirty="0" smtClean="0">
                <a:latin typeface="Helvetica Neue Light"/>
                <a:cs typeface="Helvetica Neue Light"/>
              </a:rPr>
              <a:t>Haber; Robbins</a:t>
            </a:r>
          </a:p>
        </p:txBody>
      </p:sp>
    </p:spTree>
    <p:extLst>
      <p:ext uri="{BB962C8B-B14F-4D97-AF65-F5344CB8AC3E}">
        <p14:creationId xmlns:p14="http://schemas.microsoft.com/office/powerpoint/2010/main" val="1583246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l="1683" t="3131" r="61386" b="2029"/>
          <a:stretch/>
        </p:blipFill>
        <p:spPr>
          <a:xfrm>
            <a:off x="1596066" y="1392304"/>
            <a:ext cx="2816311" cy="2846513"/>
          </a:xfrm>
          <a:prstGeom prst="rect">
            <a:avLst/>
          </a:prstGeom>
        </p:spPr>
      </p:pic>
      <p:pic>
        <p:nvPicPr>
          <p:cNvPr id="6" name="Picture 5"/>
          <p:cNvPicPr>
            <a:picLocks noChangeAspect="1"/>
          </p:cNvPicPr>
          <p:nvPr/>
        </p:nvPicPr>
        <p:blipFill rotWithShape="1">
          <a:blip r:embed="rId2">
            <a:clrChange>
              <a:clrFrom>
                <a:srgbClr val="F0F0F0"/>
              </a:clrFrom>
              <a:clrTo>
                <a:srgbClr val="F0F0F0">
                  <a:alpha val="0"/>
                </a:srgbClr>
              </a:clrTo>
            </a:clrChange>
            <a:extLst>
              <a:ext uri="{28A0092B-C50C-407E-A947-70E740481C1C}">
                <a14:useLocalDpi xmlns:a14="http://schemas.microsoft.com/office/drawing/2010/main" val="0"/>
              </a:ext>
            </a:extLst>
          </a:blip>
          <a:srcRect l="58020" t="2580" r="5049" b="2580"/>
          <a:stretch/>
        </p:blipFill>
        <p:spPr>
          <a:xfrm>
            <a:off x="4865298" y="1392304"/>
            <a:ext cx="2816311" cy="2846513"/>
          </a:xfrm>
          <a:prstGeom prst="rect">
            <a:avLst/>
          </a:prstGeom>
        </p:spPr>
      </p:pic>
      <p:pic>
        <p:nvPicPr>
          <p:cNvPr id="7" name="Picture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73" t="18575" r="10372" b="-8613"/>
          <a:stretch/>
        </p:blipFill>
        <p:spPr>
          <a:xfrm>
            <a:off x="2267654" y="4382185"/>
            <a:ext cx="1430447" cy="1502875"/>
          </a:xfrm>
          <a:prstGeom prst="ellipse">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51384"/>
          <a:stretch/>
        </p:blipFill>
        <p:spPr>
          <a:xfrm>
            <a:off x="6273453" y="4491892"/>
            <a:ext cx="1811314" cy="1139239"/>
          </a:xfrm>
          <a:prstGeom prst="rect">
            <a:avLst/>
          </a:prstGeom>
        </p:spPr>
      </p:pic>
      <p:sp>
        <p:nvSpPr>
          <p:cNvPr id="3" name="Oval 2"/>
          <p:cNvSpPr/>
          <p:nvPr/>
        </p:nvSpPr>
        <p:spPr>
          <a:xfrm>
            <a:off x="1622287" y="3309639"/>
            <a:ext cx="499820" cy="473512"/>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VS</a:t>
            </a:r>
            <a:endParaRPr lang="en-US" sz="1200" dirty="0"/>
          </a:p>
        </p:txBody>
      </p:sp>
      <p:sp>
        <p:nvSpPr>
          <p:cNvPr id="11" name="Oval 10"/>
          <p:cNvSpPr/>
          <p:nvPr/>
        </p:nvSpPr>
        <p:spPr>
          <a:xfrm>
            <a:off x="1686353" y="1804766"/>
            <a:ext cx="499820" cy="473512"/>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a:t>
            </a:r>
            <a:endParaRPr lang="en-US" sz="1200" dirty="0"/>
          </a:p>
        </p:txBody>
      </p:sp>
      <p:sp>
        <p:nvSpPr>
          <p:cNvPr id="12" name="Oval 11"/>
          <p:cNvSpPr/>
          <p:nvPr/>
        </p:nvSpPr>
        <p:spPr>
          <a:xfrm>
            <a:off x="3092886" y="1347037"/>
            <a:ext cx="499820" cy="473512"/>
          </a:xfrm>
          <a:prstGeom prst="ellipse">
            <a:avLst/>
          </a:prstGeom>
          <a:solidFill>
            <a:srgbClr val="7CEE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Pa</a:t>
            </a:r>
            <a:endParaRPr lang="en-US" sz="1200" dirty="0"/>
          </a:p>
        </p:txBody>
      </p:sp>
      <p:sp>
        <p:nvSpPr>
          <p:cNvPr id="13" name="Oval 12"/>
          <p:cNvSpPr/>
          <p:nvPr/>
        </p:nvSpPr>
        <p:spPr>
          <a:xfrm>
            <a:off x="4016663" y="2578804"/>
            <a:ext cx="499820" cy="473512"/>
          </a:xfrm>
          <a:prstGeom prst="ellipse">
            <a:avLst/>
          </a:prstGeom>
          <a:solidFill>
            <a:srgbClr val="34EC1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Cp</a:t>
            </a:r>
            <a:endParaRPr lang="en-US" sz="1200" dirty="0"/>
          </a:p>
        </p:txBody>
      </p:sp>
      <p:sp>
        <p:nvSpPr>
          <p:cNvPr id="14" name="Oval 13"/>
          <p:cNvSpPr/>
          <p:nvPr/>
        </p:nvSpPr>
        <p:spPr>
          <a:xfrm>
            <a:off x="3162474" y="3829745"/>
            <a:ext cx="499820" cy="473512"/>
          </a:xfrm>
          <a:prstGeom prst="ellipse">
            <a:avLst/>
          </a:prstGeom>
          <a:solidFill>
            <a:srgbClr val="F473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a:t>
            </a:r>
            <a:r>
              <a:rPr lang="en-US" sz="1200" smtClean="0"/>
              <a:t>p</a:t>
            </a:r>
            <a:endParaRPr lang="en-US" sz="1200" dirty="0"/>
          </a:p>
        </p:txBody>
      </p:sp>
      <p:sp>
        <p:nvSpPr>
          <p:cNvPr id="15" name="Oval 14"/>
          <p:cNvSpPr/>
          <p:nvPr/>
        </p:nvSpPr>
        <p:spPr>
          <a:xfrm>
            <a:off x="4995288" y="3300052"/>
            <a:ext cx="499820" cy="473512"/>
          </a:xfrm>
          <a:prstGeom prst="ellips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VS</a:t>
            </a:r>
            <a:endParaRPr lang="en-US" sz="1200" dirty="0"/>
          </a:p>
        </p:txBody>
      </p:sp>
      <p:sp>
        <p:nvSpPr>
          <p:cNvPr id="16" name="Oval 15"/>
          <p:cNvSpPr/>
          <p:nvPr/>
        </p:nvSpPr>
        <p:spPr>
          <a:xfrm>
            <a:off x="5059354" y="1795179"/>
            <a:ext cx="499820" cy="473512"/>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a:t>
            </a:r>
            <a:endParaRPr lang="en-US" sz="1200" dirty="0"/>
          </a:p>
        </p:txBody>
      </p:sp>
      <p:sp>
        <p:nvSpPr>
          <p:cNvPr id="17" name="Oval 16"/>
          <p:cNvSpPr/>
          <p:nvPr/>
        </p:nvSpPr>
        <p:spPr>
          <a:xfrm>
            <a:off x="6465887" y="1337450"/>
            <a:ext cx="499820" cy="473512"/>
          </a:xfrm>
          <a:prstGeom prst="ellipse">
            <a:avLst/>
          </a:prstGeom>
          <a:solidFill>
            <a:srgbClr val="7CEEC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Pa</a:t>
            </a:r>
            <a:endParaRPr lang="en-US" sz="1200" dirty="0"/>
          </a:p>
        </p:txBody>
      </p:sp>
      <p:sp>
        <p:nvSpPr>
          <p:cNvPr id="18" name="Oval 17"/>
          <p:cNvSpPr/>
          <p:nvPr/>
        </p:nvSpPr>
        <p:spPr>
          <a:xfrm>
            <a:off x="7389664" y="2569217"/>
            <a:ext cx="499820" cy="473512"/>
          </a:xfrm>
          <a:prstGeom prst="ellipse">
            <a:avLst/>
          </a:prstGeom>
          <a:solidFill>
            <a:srgbClr val="34EC1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smtClean="0"/>
              <a:t>Cp</a:t>
            </a:r>
            <a:endParaRPr lang="en-US" sz="1200" dirty="0"/>
          </a:p>
        </p:txBody>
      </p:sp>
      <p:sp>
        <p:nvSpPr>
          <p:cNvPr id="19" name="Oval 18"/>
          <p:cNvSpPr/>
          <p:nvPr/>
        </p:nvSpPr>
        <p:spPr>
          <a:xfrm>
            <a:off x="6535475" y="3820158"/>
            <a:ext cx="499820" cy="473512"/>
          </a:xfrm>
          <a:prstGeom prst="ellipse">
            <a:avLst/>
          </a:prstGeom>
          <a:solidFill>
            <a:srgbClr val="F4735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t>P</a:t>
            </a:r>
            <a:r>
              <a:rPr lang="en-US" sz="1200" smtClean="0"/>
              <a:t>p</a:t>
            </a:r>
            <a:endParaRPr lang="en-US" sz="1200" dirty="0"/>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3231" t="3239" r="3231" b="48145"/>
          <a:stretch/>
        </p:blipFill>
        <p:spPr>
          <a:xfrm>
            <a:off x="4488977" y="4437039"/>
            <a:ext cx="1811314" cy="1139239"/>
          </a:xfrm>
          <a:prstGeom prst="ellipse">
            <a:avLst/>
          </a:prstGeom>
        </p:spPr>
      </p:pic>
    </p:spTree>
    <p:extLst>
      <p:ext uri="{BB962C8B-B14F-4D97-AF65-F5344CB8AC3E}">
        <p14:creationId xmlns:p14="http://schemas.microsoft.com/office/powerpoint/2010/main" val="16007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l.jpg"/>
          <p:cNvPicPr>
            <a:picLocks noChangeAspect="1"/>
          </p:cNvPicPr>
          <p:nvPr/>
        </p:nvPicPr>
        <p:blipFill rotWithShape="1">
          <a:blip r:embed="rId4">
            <a:extLst>
              <a:ext uri="{28A0092B-C50C-407E-A947-70E740481C1C}">
                <a14:useLocalDpi xmlns:a14="http://schemas.microsoft.com/office/drawing/2010/main" val="0"/>
              </a:ext>
            </a:extLst>
          </a:blip>
          <a:srcRect l="16781" t="1452" r="17798" b="18570"/>
          <a:stretch/>
        </p:blipFill>
        <p:spPr>
          <a:xfrm>
            <a:off x="8343047" y="-76200"/>
            <a:ext cx="889000" cy="1086811"/>
          </a:xfrm>
          <a:prstGeom prst="rect">
            <a:avLst/>
          </a:prstGeom>
          <a:effectLst>
            <a:softEdge rad="63500"/>
          </a:effectLst>
        </p:spPr>
      </p:pic>
      <p:sp>
        <p:nvSpPr>
          <p:cNvPr id="6" name="Rectangle 38"/>
          <p:cNvSpPr>
            <a:spLocks/>
          </p:cNvSpPr>
          <p:nvPr/>
        </p:nvSpPr>
        <p:spPr bwMode="auto">
          <a:xfrm>
            <a:off x="8343047" y="1062073"/>
            <a:ext cx="940653" cy="523220"/>
          </a:xfrm>
          <a:prstGeom prst="rect">
            <a:avLst/>
          </a:prstGeom>
          <a:noFill/>
          <a:ln w="12700">
            <a:noFill/>
            <a:miter lim="800000"/>
            <a:headEnd/>
            <a:tailEnd/>
          </a:ln>
          <a:effectLst/>
        </p:spPr>
        <p:txBody>
          <a:bodyPr wrap="square">
            <a:spAutoFit/>
          </a:bodyPr>
          <a:lstStyle/>
          <a:p>
            <a:pPr algn="ctr"/>
            <a:r>
              <a:rPr lang="en-US" sz="1400" dirty="0" smtClean="0">
                <a:latin typeface="Helvetica Neue Light"/>
                <a:sym typeface="Gill Sans" pitchFamily="-110" charset="0"/>
              </a:rPr>
              <a:t>Tal </a:t>
            </a:r>
            <a:r>
              <a:rPr lang="en-US" sz="1400" dirty="0" err="1" smtClean="0">
                <a:latin typeface="Helvetica Neue Light"/>
                <a:sym typeface="Gill Sans" pitchFamily="-110" charset="0"/>
              </a:rPr>
              <a:t>Yarkoni</a:t>
            </a:r>
            <a:endParaRPr lang="en-US" sz="1400" dirty="0">
              <a:latin typeface="Helvetica Neue Light"/>
              <a:sym typeface="Gill Sans" pitchFamily="-110" charset="0"/>
            </a:endParaRPr>
          </a:p>
        </p:txBody>
      </p:sp>
      <p:pic>
        <p:nvPicPr>
          <p:cNvPr id="17" name="ANDES_databa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2315" y="1765072"/>
            <a:ext cx="2966243" cy="2565400"/>
          </a:xfrm>
          <a:prstGeom prst="rect">
            <a:avLst/>
          </a:prstGeom>
        </p:spPr>
      </p:pic>
      <p:pic>
        <p:nvPicPr>
          <p:cNvPr id="18" name="Picture 3"/>
          <p:cNvPicPr>
            <a:picLocks noChangeArrowheads="1"/>
          </p:cNvPicPr>
          <p:nvPr/>
        </p:nvPicPr>
        <p:blipFill rotWithShape="1">
          <a:blip r:embed="rId6">
            <a:extLst>
              <a:ext uri="{28A0092B-C50C-407E-A947-70E740481C1C}">
                <a14:useLocalDpi xmlns:a14="http://schemas.microsoft.com/office/drawing/2010/main" val="0"/>
              </a:ext>
            </a:extLst>
          </a:blip>
          <a:srcRect l="20669"/>
          <a:stretch/>
        </p:blipFill>
        <p:spPr bwMode="auto">
          <a:xfrm>
            <a:off x="5314899" y="1924075"/>
            <a:ext cx="1859559" cy="1910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chemeClr val="tx1"/>
                </a:solidFill>
                <a:miter lim="800000"/>
                <a:headEnd/>
                <a:tailEnd/>
              </a14:hiddenLine>
            </a:ext>
          </a:extLst>
        </p:spPr>
      </p:pic>
      <p:sp>
        <p:nvSpPr>
          <p:cNvPr id="4" name="TextBox 3"/>
          <p:cNvSpPr txBox="1"/>
          <p:nvPr/>
        </p:nvSpPr>
        <p:spPr>
          <a:xfrm>
            <a:off x="1671438" y="1118741"/>
            <a:ext cx="3261121" cy="646331"/>
          </a:xfrm>
          <a:prstGeom prst="rect">
            <a:avLst/>
          </a:prstGeom>
          <a:noFill/>
        </p:spPr>
        <p:txBody>
          <a:bodyPr wrap="square" rtlCol="0">
            <a:spAutoFit/>
          </a:bodyPr>
          <a:lstStyle/>
          <a:p>
            <a:pPr algn="ctr"/>
            <a:r>
              <a:rPr lang="en-US" dirty="0">
                <a:latin typeface="Helvetica Neue Light"/>
                <a:cs typeface="Helvetica Neue Light"/>
              </a:rPr>
              <a:t>A</a:t>
            </a:r>
            <a:r>
              <a:rPr lang="en-US" dirty="0" smtClean="0">
                <a:latin typeface="Helvetica Neue Light"/>
                <a:cs typeface="Helvetica Neue Light"/>
              </a:rPr>
              <a:t>ctivation coordinates </a:t>
            </a:r>
          </a:p>
          <a:p>
            <a:pPr algn="ctr"/>
            <a:r>
              <a:rPr lang="en-US" dirty="0" smtClean="0">
                <a:latin typeface="Helvetica Neue Light"/>
                <a:cs typeface="Helvetica Neue Light"/>
              </a:rPr>
              <a:t>&gt; 10,000 neuroimaging studies </a:t>
            </a:r>
          </a:p>
        </p:txBody>
      </p:sp>
      <p:sp>
        <p:nvSpPr>
          <p:cNvPr id="20" name="TextBox 19"/>
          <p:cNvSpPr txBox="1"/>
          <p:nvPr/>
        </p:nvSpPr>
        <p:spPr>
          <a:xfrm>
            <a:off x="4697118" y="1118742"/>
            <a:ext cx="2973681" cy="646331"/>
          </a:xfrm>
          <a:prstGeom prst="rect">
            <a:avLst/>
          </a:prstGeom>
          <a:noFill/>
        </p:spPr>
        <p:txBody>
          <a:bodyPr wrap="square" rtlCol="0">
            <a:spAutoFit/>
          </a:bodyPr>
          <a:lstStyle/>
          <a:p>
            <a:pPr algn="ctr"/>
            <a:r>
              <a:rPr lang="en-US" smtClean="0">
                <a:latin typeface="Helvetica Neue Light"/>
                <a:cs typeface="Helvetica Neue Light"/>
              </a:rPr>
              <a:t>Words and topics </a:t>
            </a:r>
            <a:r>
              <a:rPr lang="en-US" dirty="0" smtClean="0">
                <a:latin typeface="Helvetica Neue Light"/>
                <a:cs typeface="Helvetica Neue Light"/>
              </a:rPr>
              <a:t>used in those studies</a:t>
            </a:r>
          </a:p>
        </p:txBody>
      </p:sp>
      <p:sp>
        <p:nvSpPr>
          <p:cNvPr id="19" name="Title 18"/>
          <p:cNvSpPr>
            <a:spLocks noGrp="1"/>
          </p:cNvSpPr>
          <p:nvPr>
            <p:ph type="title"/>
          </p:nvPr>
        </p:nvSpPr>
        <p:spPr/>
        <p:txBody>
          <a:bodyPr/>
          <a:lstStyle/>
          <a:p>
            <a:r>
              <a:rPr lang="en-US" dirty="0" err="1" smtClean="0"/>
              <a:t>Neurosynth.org</a:t>
            </a:r>
            <a:endParaRPr lang="en-US" dirty="0"/>
          </a:p>
        </p:txBody>
      </p:sp>
      <p:sp>
        <p:nvSpPr>
          <p:cNvPr id="23" name="Rectangle 7"/>
          <p:cNvSpPr>
            <a:spLocks/>
          </p:cNvSpPr>
          <p:nvPr/>
        </p:nvSpPr>
        <p:spPr bwMode="auto">
          <a:xfrm>
            <a:off x="0" y="6536531"/>
            <a:ext cx="5464969" cy="321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28573" bIns="0"/>
          <a:lstStyle/>
          <a:p>
            <a:pPr marL="27905"/>
            <a:r>
              <a:rPr lang="en-US" sz="1700" dirty="0" err="1">
                <a:latin typeface="Helvetica Neue Light"/>
                <a:ea typeface="ＭＳ Ｐゴシック" charset="0"/>
                <a:cs typeface="Helvetica Neue Light" charset="0"/>
              </a:rPr>
              <a:t>Yarkoni</a:t>
            </a:r>
            <a:r>
              <a:rPr lang="en-US" sz="1700" dirty="0">
                <a:latin typeface="Helvetica Neue Light"/>
                <a:ea typeface="ＭＳ Ｐゴシック" charset="0"/>
                <a:cs typeface="Helvetica Neue Light" charset="0"/>
              </a:rPr>
              <a:t> et </a:t>
            </a:r>
            <a:r>
              <a:rPr lang="en-US" sz="1700" dirty="0" smtClean="0">
                <a:latin typeface="Helvetica Neue Light"/>
                <a:ea typeface="ＭＳ Ｐゴシック" charset="0"/>
                <a:cs typeface="Helvetica Neue Light" charset="0"/>
              </a:rPr>
              <a:t>al. 2011</a:t>
            </a:r>
            <a:r>
              <a:rPr lang="en-US" sz="1700" dirty="0">
                <a:latin typeface="Helvetica Neue Light"/>
                <a:ea typeface="ＭＳ Ｐゴシック" charset="0"/>
                <a:cs typeface="Helvetica Neue Light" charset="0"/>
              </a:rPr>
              <a:t>, Nature </a:t>
            </a:r>
            <a:r>
              <a:rPr lang="en-US" sz="1700" dirty="0" smtClean="0">
                <a:latin typeface="Helvetica Neue Light"/>
                <a:ea typeface="ＭＳ Ｐゴシック" charset="0"/>
                <a:cs typeface="Helvetica Neue Light" charset="0"/>
              </a:rPr>
              <a:t>Methods</a:t>
            </a:r>
            <a:endParaRPr lang="en-US" sz="1700" dirty="0">
              <a:latin typeface="Helvetica Neue Light"/>
              <a:ea typeface="ＭＳ Ｐゴシック" charset="0"/>
              <a:cs typeface="Helvetica Neue Light" charset="0"/>
            </a:endParaRPr>
          </a:p>
        </p:txBody>
      </p:sp>
      <p:sp>
        <p:nvSpPr>
          <p:cNvPr id="2" name="TextBox 1"/>
          <p:cNvSpPr txBox="1"/>
          <p:nvPr/>
        </p:nvSpPr>
        <p:spPr>
          <a:xfrm>
            <a:off x="2283436" y="4820735"/>
            <a:ext cx="1658977" cy="707886"/>
          </a:xfrm>
          <a:prstGeom prst="rect">
            <a:avLst/>
          </a:prstGeom>
        </p:spPr>
        <p:txBody>
          <a:bodyPr wrap="square" rtlCol="0">
            <a:spAutoFit/>
          </a:bodyPr>
          <a:lstStyle/>
          <a:p>
            <a:r>
              <a:rPr lang="en-US" sz="2000" smtClean="0">
                <a:latin typeface="Helvetica" charset="0"/>
                <a:ea typeface="Helvetica" charset="0"/>
                <a:cs typeface="Helvetica" charset="0"/>
              </a:rPr>
              <a:t>Term-based searches</a:t>
            </a:r>
          </a:p>
        </p:txBody>
      </p:sp>
      <p:pic>
        <p:nvPicPr>
          <p:cNvPr id="12" name="Picture 11" descr="attention.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udition.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emotion.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language.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memoryretrieva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pain.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reward.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ocial.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vision.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workingmemory.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59398" y="3686689"/>
            <a:ext cx="1775867" cy="281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4697118" y="3866972"/>
            <a:ext cx="4242126" cy="2894799"/>
            <a:chOff x="4697118" y="3866972"/>
            <a:chExt cx="4242126" cy="2894799"/>
          </a:xfrm>
        </p:grpSpPr>
        <p:grpSp>
          <p:nvGrpSpPr>
            <p:cNvPr id="3" name="Group 2"/>
            <p:cNvGrpSpPr/>
            <p:nvPr/>
          </p:nvGrpSpPr>
          <p:grpSpPr>
            <a:xfrm>
              <a:off x="4697118" y="3866972"/>
              <a:ext cx="4172744" cy="2894799"/>
              <a:chOff x="4697118" y="3866972"/>
              <a:chExt cx="4172744" cy="2894799"/>
            </a:xfrm>
          </p:grpSpPr>
          <p:sp>
            <p:nvSpPr>
              <p:cNvPr id="27" name="TextBox 26"/>
              <p:cNvSpPr txBox="1"/>
              <p:nvPr/>
            </p:nvSpPr>
            <p:spPr>
              <a:xfrm>
                <a:off x="4697118" y="4872793"/>
                <a:ext cx="1658977" cy="707886"/>
              </a:xfrm>
              <a:prstGeom prst="rect">
                <a:avLst/>
              </a:prstGeom>
            </p:spPr>
            <p:txBody>
              <a:bodyPr wrap="square" rtlCol="0">
                <a:spAutoFit/>
              </a:bodyPr>
              <a:lstStyle/>
              <a:p>
                <a:pPr algn="ctr"/>
                <a:r>
                  <a:rPr lang="en-US" sz="2000" dirty="0" smtClean="0">
                    <a:latin typeface="Helvetica" charset="0"/>
                    <a:ea typeface="Helvetica" charset="0"/>
                    <a:cs typeface="Helvetica" charset="0"/>
                  </a:rPr>
                  <a:t>Map </a:t>
                </a:r>
                <a:r>
                  <a:rPr lang="en-US" sz="2000" smtClean="0">
                    <a:latin typeface="Helvetica" charset="0"/>
                    <a:ea typeface="Helvetica" charset="0"/>
                    <a:cs typeface="Helvetica" charset="0"/>
                  </a:rPr>
                  <a:t>‘decoding’</a:t>
                </a:r>
              </a:p>
            </p:txBody>
          </p:sp>
          <p:pic>
            <p:nvPicPr>
              <p:cNvPr id="28" name="Picture 27" descr="workingmemory_top20_v2.png"/>
              <p:cNvPicPr>
                <a:picLocks noChangeAspect="1"/>
              </p:cNvPicPr>
              <p:nvPr/>
            </p:nvPicPr>
            <p:blipFill rotWithShape="1">
              <a:blip r:embed="rId17">
                <a:extLst>
                  <a:ext uri="{28A0092B-C50C-407E-A947-70E740481C1C}">
                    <a14:useLocalDpi xmlns:a14="http://schemas.microsoft.com/office/drawing/2010/main" val="0"/>
                  </a:ext>
                </a:extLst>
              </a:blip>
              <a:srcRect l="2235" t="3263" r="4423" b="4710"/>
              <a:stretch/>
            </p:blipFill>
            <p:spPr>
              <a:xfrm>
                <a:off x="6672743" y="4872793"/>
                <a:ext cx="1872162" cy="1888978"/>
              </a:xfrm>
              <a:prstGeom prst="rect">
                <a:avLst/>
              </a:prstGeom>
            </p:spPr>
          </p:pic>
          <p:pic>
            <p:nvPicPr>
              <p:cNvPr id="29" name="Picture 28" descr="Nback_transparent.png"/>
              <p:cNvPicPr>
                <a:picLocks noChangeAspect="1"/>
              </p:cNvPicPr>
              <p:nvPr/>
            </p:nvPicPr>
            <p:blipFill rotWithShape="1">
              <a:blip r:embed="rId18">
                <a:extLst>
                  <a:ext uri="{28A0092B-C50C-407E-A947-70E740481C1C}">
                    <a14:useLocalDpi xmlns:a14="http://schemas.microsoft.com/office/drawing/2010/main" val="0"/>
                  </a:ext>
                </a:extLst>
              </a:blip>
              <a:srcRect l="4975" t="1594" r="52616" b="33199"/>
              <a:stretch/>
            </p:blipFill>
            <p:spPr>
              <a:xfrm>
                <a:off x="6201612" y="3866972"/>
                <a:ext cx="2668250" cy="538055"/>
              </a:xfrm>
              <a:prstGeom prst="rect">
                <a:avLst/>
              </a:prstGeom>
            </p:spPr>
          </p:pic>
        </p:grpSp>
        <p:pic>
          <p:nvPicPr>
            <p:cNvPr id="30" name="Picture 29" descr="Nback_transparent.png"/>
            <p:cNvPicPr>
              <a:picLocks noChangeAspect="1"/>
            </p:cNvPicPr>
            <p:nvPr/>
          </p:nvPicPr>
          <p:blipFill rotWithShape="1">
            <a:blip r:embed="rId18">
              <a:extLst>
                <a:ext uri="{28A0092B-C50C-407E-A947-70E740481C1C}">
                  <a14:useLocalDpi xmlns:a14="http://schemas.microsoft.com/office/drawing/2010/main" val="0"/>
                </a:ext>
              </a:extLst>
            </a:blip>
            <a:srcRect l="52625" t="1" r="7199" b="38780"/>
            <a:stretch/>
          </p:blipFill>
          <p:spPr>
            <a:xfrm>
              <a:off x="6411475" y="4316943"/>
              <a:ext cx="2527769" cy="505157"/>
            </a:xfrm>
            <a:prstGeom prst="rect">
              <a:avLst/>
            </a:prstGeom>
          </p:spPr>
        </p:pic>
      </p:grpSp>
    </p:spTree>
    <p:extLst>
      <p:ext uri="{BB962C8B-B14F-4D97-AF65-F5344CB8AC3E}">
        <p14:creationId xmlns:p14="http://schemas.microsoft.com/office/powerpoint/2010/main" val="103314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6"/>
                                        </p:tgtEl>
                                      </p:cBhvr>
                                    </p:animEffect>
                                    <p:set>
                                      <p:cBhvr>
                                        <p:cTn id="11" dur="1" fill="hold">
                                          <p:stCondLst>
                                            <p:cond delay="499"/>
                                          </p:stCondLst>
                                        </p:cTn>
                                        <p:tgtEl>
                                          <p:spTgt spid="26"/>
                                        </p:tgtEl>
                                        <p:attrNameLst>
                                          <p:attrName>style.visibility</p:attrName>
                                        </p:attrNameLst>
                                      </p:cBhvr>
                                      <p:to>
                                        <p:strVal val="hidden"/>
                                      </p:to>
                                    </p:set>
                                  </p:childTnLst>
                                </p:cTn>
                              </p:par>
                            </p:childTnLst>
                          </p:cTn>
                        </p:par>
                        <p:par>
                          <p:cTn id="12" fill="hold">
                            <p:stCondLst>
                              <p:cond delay="500"/>
                            </p:stCondLst>
                            <p:childTnLst>
                              <p:par>
                                <p:cTn id="13" presetID="10" presetClass="exit" presetSubtype="0" fill="hold" nodeType="afterEffect">
                                  <p:stCondLst>
                                    <p:cond delay="100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par>
                          <p:cTn id="16" fill="hold">
                            <p:stCondLst>
                              <p:cond delay="2000"/>
                            </p:stCondLst>
                            <p:childTnLst>
                              <p:par>
                                <p:cTn id="17" presetID="10" presetClass="exit" presetSubtype="0" fill="hold" nodeType="afterEffect">
                                  <p:stCondLst>
                                    <p:cond delay="100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childTnLst>
                          </p:cTn>
                        </p:par>
                        <p:par>
                          <p:cTn id="20" fill="hold">
                            <p:stCondLst>
                              <p:cond delay="3500"/>
                            </p:stCondLst>
                            <p:childTnLst>
                              <p:par>
                                <p:cTn id="21" presetID="10" presetClass="exit" presetSubtype="0" fill="hold" nodeType="afterEffect">
                                  <p:stCondLst>
                                    <p:cond delay="1000"/>
                                  </p:stCondLst>
                                  <p:childTnLst>
                                    <p:animEffect transition="out" filter="fade">
                                      <p:cBhvr>
                                        <p:cTn id="22" dur="500"/>
                                        <p:tgtEl>
                                          <p:spTgt spid="22"/>
                                        </p:tgtEl>
                                      </p:cBhvr>
                                    </p:animEffect>
                                    <p:set>
                                      <p:cBhvr>
                                        <p:cTn id="23" dur="1" fill="hold">
                                          <p:stCondLst>
                                            <p:cond delay="499"/>
                                          </p:stCondLst>
                                        </p:cTn>
                                        <p:tgtEl>
                                          <p:spTgt spid="22"/>
                                        </p:tgtEl>
                                        <p:attrNameLst>
                                          <p:attrName>style.visibility</p:attrName>
                                        </p:attrNameLst>
                                      </p:cBhvr>
                                      <p:to>
                                        <p:strVal val="hidden"/>
                                      </p:to>
                                    </p:set>
                                  </p:childTnLst>
                                </p:cTn>
                              </p:par>
                            </p:childTnLst>
                          </p:cTn>
                        </p:par>
                        <p:par>
                          <p:cTn id="24" fill="hold">
                            <p:stCondLst>
                              <p:cond delay="5000"/>
                            </p:stCondLst>
                            <p:childTnLst>
                              <p:par>
                                <p:cTn id="25" presetID="10" presetClass="exit" presetSubtype="0" fill="hold" nodeType="afterEffect">
                                  <p:stCondLst>
                                    <p:cond delay="1000"/>
                                  </p:stCondLst>
                                  <p:childTnLst>
                                    <p:animEffect transition="out" filter="fade">
                                      <p:cBhvr>
                                        <p:cTn id="26" dur="500"/>
                                        <p:tgtEl>
                                          <p:spTgt spid="21"/>
                                        </p:tgtEl>
                                      </p:cBhvr>
                                    </p:animEffect>
                                    <p:set>
                                      <p:cBhvr>
                                        <p:cTn id="27" dur="1" fill="hold">
                                          <p:stCondLst>
                                            <p:cond delay="499"/>
                                          </p:stCondLst>
                                        </p:cTn>
                                        <p:tgtEl>
                                          <p:spTgt spid="21"/>
                                        </p:tgtEl>
                                        <p:attrNameLst>
                                          <p:attrName>style.visibility</p:attrName>
                                        </p:attrNameLst>
                                      </p:cBhvr>
                                      <p:to>
                                        <p:strVal val="hidden"/>
                                      </p:to>
                                    </p:set>
                                  </p:childTnLst>
                                </p:cTn>
                              </p:par>
                            </p:childTnLst>
                          </p:cTn>
                        </p:par>
                        <p:par>
                          <p:cTn id="28" fill="hold">
                            <p:stCondLst>
                              <p:cond delay="6500"/>
                            </p:stCondLst>
                            <p:childTnLst>
                              <p:par>
                                <p:cTn id="29" presetID="10" presetClass="exit" presetSubtype="0" fill="hold" nodeType="afterEffect">
                                  <p:stCondLst>
                                    <p:cond delay="100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par>
                          <p:cTn id="32" fill="hold">
                            <p:stCondLst>
                              <p:cond delay="8000"/>
                            </p:stCondLst>
                            <p:childTnLst>
                              <p:par>
                                <p:cTn id="33" presetID="10" presetClass="exit" presetSubtype="0" fill="hold" nodeType="afterEffect">
                                  <p:stCondLst>
                                    <p:cond delay="100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par>
                          <p:cTn id="36" fill="hold">
                            <p:stCondLst>
                              <p:cond delay="9500"/>
                            </p:stCondLst>
                            <p:childTnLst>
                              <p:par>
                                <p:cTn id="37" presetID="10" presetClass="exit" presetSubtype="0" fill="hold" nodeType="afterEffect">
                                  <p:stCondLst>
                                    <p:cond delay="100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par>
                          <p:cTn id="40" fill="hold">
                            <p:stCondLst>
                              <p:cond delay="11000"/>
                            </p:stCondLst>
                            <p:childTnLst>
                              <p:par>
                                <p:cTn id="41" presetID="10" presetClass="exit" presetSubtype="0" fill="hold" nodeType="afterEffect">
                                  <p:stCondLst>
                                    <p:cond delay="100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12500"/>
                            </p:stCondLst>
                            <p:childTnLst>
                              <p:par>
                                <p:cTn id="45" presetID="10" presetClass="exit" presetSubtype="0" fill="hold" nodeType="afterEffect">
                                  <p:stCondLst>
                                    <p:cond delay="100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par>
                                <p:cTn id="52" presetID="10" presetClass="exit" presetSubtype="0" fill="hold" grpId="1" nodeType="withEffect">
                                  <p:stCondLst>
                                    <p:cond delay="0"/>
                                  </p:stCondLst>
                                  <p:childTnLst>
                                    <p:animEffect transition="out" filter="fade">
                                      <p:cBhvr>
                                        <p:cTn id="53" dur="500"/>
                                        <p:tgtEl>
                                          <p:spTgt spid="2"/>
                                        </p:tgtEl>
                                      </p:cBhvr>
                                    </p:animEffect>
                                    <p:set>
                                      <p:cBhvr>
                                        <p:cTn id="5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5" restart="whenNotActive" fill="hold" evtFilter="cancelBubble" nodeType="interactiveSeq">
                <p:stCondLst>
                  <p:cond evt="onClick" delay="0">
                    <p:tgtEl>
                      <p:spTgt spid="17"/>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7"/>
                                        </p:tgtEl>
                                      </p:cBhvr>
                                    </p:cmd>
                                  </p:childTnLst>
                                </p:cTn>
                              </p:par>
                            </p:childTnLst>
                          </p:cTn>
                        </p:par>
                      </p:childTnLst>
                    </p:cTn>
                  </p:par>
                </p:childTnLst>
              </p:cTn>
              <p:nextCondLst>
                <p:cond evt="onClick" delay="0">
                  <p:tgtEl>
                    <p:spTgt spid="17"/>
                  </p:tgtEl>
                </p:cond>
              </p:nextCondLst>
            </p:seq>
            <p:video>
              <p:cMediaNode vol="80000">
                <p:cTn id="60" fill="hold" display="0">
                  <p:stCondLst>
                    <p:cond delay="indefinite"/>
                  </p:stCondLst>
                </p:cTn>
                <p:tgtEl>
                  <p:spTgt spid="17"/>
                </p:tgtEl>
              </p:cMediaNode>
            </p:video>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188" y="2607734"/>
            <a:ext cx="2159000" cy="2476500"/>
          </a:xfrm>
          <a:prstGeom prst="rect">
            <a:avLst/>
          </a:prstGeom>
        </p:spPr>
      </p:pic>
      <p:sp>
        <p:nvSpPr>
          <p:cNvPr id="5" name="Oval 4"/>
          <p:cNvSpPr/>
          <p:nvPr/>
        </p:nvSpPr>
        <p:spPr>
          <a:xfrm>
            <a:off x="1674288" y="3471333"/>
            <a:ext cx="84667" cy="101600"/>
          </a:xfrm>
          <a:prstGeom prst="ellipse">
            <a:avLst/>
          </a:prstGeom>
          <a:solidFill>
            <a:srgbClr val="00B0F0"/>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317752" y="4013200"/>
            <a:ext cx="84667" cy="101600"/>
          </a:xfrm>
          <a:prstGeom prst="ellipse">
            <a:avLst/>
          </a:prstGeom>
          <a:solidFill>
            <a:srgbClr val="92D050"/>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20" y="4903765"/>
            <a:ext cx="3812936" cy="665185"/>
          </a:xfrm>
          <a:prstGeom prst="rect">
            <a:avLst/>
          </a:prstGeom>
        </p:spPr>
      </p:pic>
      <p:sp>
        <p:nvSpPr>
          <p:cNvPr id="8" name="TextBox 7"/>
          <p:cNvSpPr txBox="1"/>
          <p:nvPr/>
        </p:nvSpPr>
        <p:spPr>
          <a:xfrm>
            <a:off x="599021" y="5584319"/>
            <a:ext cx="2963334" cy="363514"/>
          </a:xfrm>
          <a:prstGeom prst="rect">
            <a:avLst/>
          </a:prstGeom>
        </p:spPr>
        <p:txBody>
          <a:bodyPr vert="horz" wrap="none" lIns="91440" tIns="45720" rIns="91440" bIns="45720" rtlCol="0">
            <a:normAutofit/>
          </a:bodyPr>
          <a:lstStyle/>
          <a:p>
            <a:pPr marL="0" indent="0">
              <a:buNone/>
            </a:pPr>
            <a:r>
              <a:rPr lang="en-US" sz="1600" dirty="0" smtClean="0"/>
              <a:t>Co-activation </a:t>
            </a:r>
            <a:r>
              <a:rPr lang="en-US" sz="1600" smtClean="0"/>
              <a:t>across 5,809 studies</a:t>
            </a:r>
            <a:endParaRPr lang="en-US" sz="1600" dirty="0"/>
          </a:p>
        </p:txBody>
      </p:sp>
      <p:grpSp>
        <p:nvGrpSpPr>
          <p:cNvPr id="25" name="Group 24"/>
          <p:cNvGrpSpPr/>
          <p:nvPr/>
        </p:nvGrpSpPr>
        <p:grpSpPr>
          <a:xfrm>
            <a:off x="3457255" y="2842801"/>
            <a:ext cx="2847646" cy="3761199"/>
            <a:chOff x="3457255" y="2842801"/>
            <a:chExt cx="2847646" cy="3761199"/>
          </a:xfrm>
        </p:grpSpPr>
        <p:sp>
          <p:nvSpPr>
            <p:cNvPr id="9" name="Right Arrow 8"/>
            <p:cNvSpPr/>
            <p:nvPr/>
          </p:nvSpPr>
          <p:spPr>
            <a:xfrm>
              <a:off x="3457255" y="3539067"/>
              <a:ext cx="635000" cy="575733"/>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201" y="2842801"/>
              <a:ext cx="2171700" cy="2006365"/>
            </a:xfrm>
            <a:prstGeom prst="rect">
              <a:avLst/>
            </a:prstGeom>
          </p:spPr>
        </p:pic>
        <p:sp>
          <p:nvSpPr>
            <p:cNvPr id="11" name="TextBox 10"/>
            <p:cNvSpPr txBox="1"/>
            <p:nvPr/>
          </p:nvSpPr>
          <p:spPr>
            <a:xfrm>
              <a:off x="4259874" y="5652052"/>
              <a:ext cx="1918354" cy="951948"/>
            </a:xfrm>
            <a:prstGeom prst="rect">
              <a:avLst/>
            </a:prstGeom>
          </p:spPr>
          <p:txBody>
            <a:bodyPr vert="horz" wrap="none" lIns="91440" tIns="45720" rIns="91440" bIns="45720" rtlCol="0">
              <a:normAutofit/>
            </a:bodyPr>
            <a:lstStyle/>
            <a:p>
              <a:pPr algn="ctr"/>
              <a:r>
                <a:rPr lang="en-US" sz="1600"/>
                <a:t>Co-activation matrix </a:t>
              </a:r>
              <a:endParaRPr lang="en-US" sz="1600" smtClean="0"/>
            </a:p>
            <a:p>
              <a:pPr algn="ctr"/>
              <a:r>
                <a:rPr lang="en-US" sz="1600" dirty="0" smtClean="0"/>
                <a:t>for </a:t>
              </a:r>
              <a:r>
                <a:rPr lang="en-US" sz="1600" dirty="0"/>
                <a:t>all striatal voxels</a:t>
              </a:r>
            </a:p>
            <a:p>
              <a:pPr marL="0" indent="0" algn="ctr">
                <a:buNone/>
              </a:pPr>
              <a:endParaRPr lang="en-US" sz="1600" dirty="0"/>
            </a:p>
          </p:txBody>
        </p:sp>
      </p:grpSp>
      <p:grpSp>
        <p:nvGrpSpPr>
          <p:cNvPr id="26" name="Group 25"/>
          <p:cNvGrpSpPr/>
          <p:nvPr/>
        </p:nvGrpSpPr>
        <p:grpSpPr>
          <a:xfrm>
            <a:off x="6371983" y="2021417"/>
            <a:ext cx="2452896" cy="4582583"/>
            <a:chOff x="6371983" y="2021417"/>
            <a:chExt cx="2452896" cy="4582583"/>
          </a:xfrm>
        </p:grpSpPr>
        <p:sp>
          <p:nvSpPr>
            <p:cNvPr id="12" name="TextBox 11"/>
            <p:cNvSpPr txBox="1"/>
            <p:nvPr/>
          </p:nvSpPr>
          <p:spPr>
            <a:xfrm>
              <a:off x="6906525" y="5652052"/>
              <a:ext cx="1918354" cy="951948"/>
            </a:xfrm>
            <a:prstGeom prst="rect">
              <a:avLst/>
            </a:prstGeom>
          </p:spPr>
          <p:txBody>
            <a:bodyPr vert="horz" wrap="none" lIns="91440" tIns="45720" rIns="91440" bIns="45720" rtlCol="0">
              <a:normAutofit/>
            </a:bodyPr>
            <a:lstStyle/>
            <a:p>
              <a:pPr algn="ctr"/>
              <a:r>
                <a:rPr lang="en-US" sz="1600" dirty="0" smtClean="0"/>
                <a:t>Multi-resolution</a:t>
              </a:r>
            </a:p>
            <a:p>
              <a:pPr algn="ctr"/>
              <a:r>
                <a:rPr lang="en-US" sz="1600" dirty="0" smtClean="0"/>
                <a:t> clustering</a:t>
              </a:r>
              <a:endParaRPr lang="en-US" sz="1600" dirty="0"/>
            </a:p>
            <a:p>
              <a:pPr marL="0" indent="0" algn="ctr">
                <a:buNone/>
              </a:pPr>
              <a:endParaRPr lang="en-US" sz="16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4065" y="2021417"/>
              <a:ext cx="1218667" cy="3547533"/>
            </a:xfrm>
            <a:prstGeom prst="rect">
              <a:avLst/>
            </a:prstGeom>
          </p:spPr>
        </p:pic>
        <p:sp>
          <p:nvSpPr>
            <p:cNvPr id="14" name="Right Arrow 13"/>
            <p:cNvSpPr/>
            <p:nvPr/>
          </p:nvSpPr>
          <p:spPr>
            <a:xfrm>
              <a:off x="6371983" y="3539067"/>
              <a:ext cx="635000" cy="575733"/>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itle 15"/>
          <p:cNvSpPr>
            <a:spLocks noGrp="1"/>
          </p:cNvSpPr>
          <p:nvPr>
            <p:ph type="title"/>
          </p:nvPr>
        </p:nvSpPr>
        <p:spPr/>
        <p:txBody>
          <a:bodyPr/>
          <a:lstStyle/>
          <a:p>
            <a:r>
              <a:rPr lang="en-US" dirty="0" smtClean="0"/>
              <a:t>Large-scale functional striatal </a:t>
            </a:r>
            <a:r>
              <a:rPr lang="en-US" dirty="0" err="1" smtClean="0"/>
              <a:t>parcellation</a:t>
            </a:r>
            <a:endParaRPr lang="en-US" dirty="0"/>
          </a:p>
        </p:txBody>
      </p:sp>
      <p:grpSp>
        <p:nvGrpSpPr>
          <p:cNvPr id="24" name="Group 23"/>
          <p:cNvGrpSpPr/>
          <p:nvPr/>
        </p:nvGrpSpPr>
        <p:grpSpPr>
          <a:xfrm>
            <a:off x="6724221" y="1692124"/>
            <a:ext cx="2100658" cy="5470952"/>
            <a:chOff x="6724221" y="1692124"/>
            <a:chExt cx="2100658" cy="5470952"/>
          </a:xfrm>
        </p:grpSpPr>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1809" r="46073"/>
            <a:stretch/>
          </p:blipFill>
          <p:spPr>
            <a:xfrm>
              <a:off x="6724221" y="1692124"/>
              <a:ext cx="2073759" cy="1470113"/>
            </a:xfrm>
            <a:prstGeom prst="rect">
              <a:avLst/>
            </a:prstGeom>
          </p:spPr>
        </p:pic>
        <p:sp>
          <p:nvSpPr>
            <p:cNvPr id="23" name="TextBox 22"/>
            <p:cNvSpPr txBox="1"/>
            <p:nvPr/>
          </p:nvSpPr>
          <p:spPr>
            <a:xfrm>
              <a:off x="6906525" y="6211128"/>
              <a:ext cx="1918354" cy="951948"/>
            </a:xfrm>
            <a:prstGeom prst="rect">
              <a:avLst/>
            </a:prstGeom>
          </p:spPr>
          <p:txBody>
            <a:bodyPr vert="horz" wrap="none" lIns="91440" tIns="45720" rIns="91440" bIns="45720" rtlCol="0">
              <a:normAutofit/>
            </a:bodyPr>
            <a:lstStyle/>
            <a:p>
              <a:pPr algn="ctr"/>
              <a:r>
                <a:rPr lang="en-US" sz="1600" dirty="0" smtClean="0"/>
                <a:t>Topics for each cluster </a:t>
              </a:r>
            </a:p>
            <a:p>
              <a:pPr algn="ctr"/>
              <a:r>
                <a:rPr lang="en-US" sz="1600" dirty="0" smtClean="0"/>
                <a:t>(frequent words)</a:t>
              </a:r>
              <a:endParaRPr lang="en-US" sz="1600" dirty="0"/>
            </a:p>
            <a:p>
              <a:pPr marL="0" indent="0" algn="ctr">
                <a:buNone/>
              </a:pPr>
              <a:endParaRPr lang="en-US" sz="1600" dirty="0"/>
            </a:p>
          </p:txBody>
        </p:sp>
      </p:grpSp>
      <p:sp>
        <p:nvSpPr>
          <p:cNvPr id="27" name="TextBox 26"/>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a:t>
            </a:r>
            <a:endParaRPr lang="en-US" sz="1600" i="1" dirty="0"/>
          </a:p>
          <a:p>
            <a:pPr marL="0" indent="0">
              <a:buNone/>
            </a:pPr>
            <a:endParaRPr lang="en-US" sz="1600" i="1" dirty="0"/>
          </a:p>
        </p:txBody>
      </p:sp>
    </p:spTree>
    <p:extLst>
      <p:ext uri="{BB962C8B-B14F-4D97-AF65-F5344CB8AC3E}">
        <p14:creationId xmlns:p14="http://schemas.microsoft.com/office/powerpoint/2010/main" val="79622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to Buckner Lab 1,000 person resting-state fMRI</a:t>
            </a:r>
            <a:endParaRPr lang="en-US" dirty="0"/>
          </a:p>
        </p:txBody>
      </p:sp>
      <p:pic>
        <p:nvPicPr>
          <p:cNvPr id="31" name="Picture 3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8062" y="1044483"/>
            <a:ext cx="1877121" cy="2012888"/>
          </a:xfrm>
          <a:prstGeom prst="rect">
            <a:avLst/>
          </a:prstGeom>
        </p:spPr>
      </p:pic>
    </p:spTree>
    <p:extLst>
      <p:ext uri="{BB962C8B-B14F-4D97-AF65-F5344CB8AC3E}">
        <p14:creationId xmlns:p14="http://schemas.microsoft.com/office/powerpoint/2010/main" val="1944044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ain_BG_reveal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9899" y="1377117"/>
            <a:ext cx="7112000" cy="5334000"/>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Tree>
    <p:extLst>
      <p:ext uri="{BB962C8B-B14F-4D97-AF65-F5344CB8AC3E}">
        <p14:creationId xmlns:p14="http://schemas.microsoft.com/office/powerpoint/2010/main" val="8890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uli_BG_5_loops_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9539" y="1472676"/>
            <a:ext cx="6852432" cy="4980183"/>
          </a:xfrm>
          <a:prstGeom prst="rect">
            <a:avLst/>
          </a:prstGeom>
        </p:spPr>
      </p:pic>
      <p:sp>
        <p:nvSpPr>
          <p:cNvPr id="2" name="Title 1"/>
          <p:cNvSpPr>
            <a:spLocks noGrp="1"/>
          </p:cNvSpPr>
          <p:nvPr>
            <p:ph type="title"/>
          </p:nvPr>
        </p:nvSpPr>
        <p:spPr/>
        <p:txBody>
          <a:bodyPr>
            <a:normAutofit/>
          </a:bodyPr>
          <a:lstStyle/>
          <a:p>
            <a:r>
              <a:rPr lang="en-US" dirty="0" smtClean="0"/>
              <a:t>Basal ganglia and cortical circuits</a:t>
            </a:r>
            <a:endParaRPr lang="en-US" dirty="0"/>
          </a:p>
        </p:txBody>
      </p:sp>
      <p:sp>
        <p:nvSpPr>
          <p:cNvPr id="4" name="TextBox 3"/>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a:t>
            </a:r>
            <a:r>
              <a:rPr lang="en-US" sz="1600" i="1"/>
              <a:t>2016 </a:t>
            </a:r>
            <a:r>
              <a:rPr lang="en-US" sz="1600" i="1" smtClean="0"/>
              <a:t>PNAS</a:t>
            </a:r>
            <a:endParaRPr lang="en-US" sz="1600" i="1" dirty="0"/>
          </a:p>
          <a:p>
            <a:pPr marL="0" indent="0">
              <a:buNone/>
            </a:pPr>
            <a:endParaRPr lang="en-US" sz="1600" i="1" dirty="0"/>
          </a:p>
        </p:txBody>
      </p:sp>
    </p:spTree>
    <p:extLst>
      <p:ext uri="{BB962C8B-B14F-4D97-AF65-F5344CB8AC3E}">
        <p14:creationId xmlns:p14="http://schemas.microsoft.com/office/powerpoint/2010/main" val="151089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5911"/>
          <a:stretch/>
        </p:blipFill>
        <p:spPr>
          <a:xfrm>
            <a:off x="4841733" y="2169321"/>
            <a:ext cx="2943023" cy="3354495"/>
          </a:xfrm>
          <a:prstGeom prst="rect">
            <a:avLst/>
          </a:prstGeom>
        </p:spPr>
      </p:pic>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Alexander, Delong, &amp; Strick, 1986</a:t>
            </a:r>
            <a:endParaRPr lang="en-US" sz="1600" i="1" dirty="0"/>
          </a:p>
          <a:p>
            <a:pPr marL="0" indent="0">
              <a:buNone/>
            </a:pPr>
            <a:endParaRPr lang="en-US" sz="1600" i="1" dirty="0"/>
          </a:p>
        </p:txBody>
      </p:sp>
      <p:grpSp>
        <p:nvGrpSpPr>
          <p:cNvPr id="27" name="Group 26"/>
          <p:cNvGrpSpPr/>
          <p:nvPr/>
        </p:nvGrpSpPr>
        <p:grpSpPr>
          <a:xfrm>
            <a:off x="239567" y="2199265"/>
            <a:ext cx="8619167" cy="4027594"/>
            <a:chOff x="239567" y="2199265"/>
            <a:chExt cx="8619167" cy="402759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67" y="2199265"/>
              <a:ext cx="5713181" cy="3267206"/>
            </a:xfrm>
            <a:prstGeom prst="rect">
              <a:avLst/>
            </a:prstGeom>
          </p:spPr>
        </p:pic>
        <p:sp>
          <p:nvSpPr>
            <p:cNvPr id="5" name="TextBox 4"/>
            <p:cNvSpPr txBox="1"/>
            <p:nvPr/>
          </p:nvSpPr>
          <p:spPr>
            <a:xfrm>
              <a:off x="6212605" y="4148232"/>
              <a:ext cx="2646129" cy="2078627"/>
            </a:xfrm>
            <a:prstGeom prst="rect">
              <a:avLst/>
            </a:prstGeom>
          </p:spPr>
          <p:txBody>
            <a:bodyPr vert="horz" lIns="91440" tIns="45720" rIns="91440" bIns="45720" rtlCol="0">
              <a:normAutofit/>
            </a:bodyPr>
            <a:lstStyle>
              <a:defPPr>
                <a:defRPr lang="en-US"/>
              </a:defPPr>
              <a:lvl1pPr indent="0">
                <a:spcBef>
                  <a:spcPct val="20000"/>
                </a:spcBef>
                <a:buFont typeface="Arial"/>
                <a:buNone/>
                <a:defRPr sz="1600" i="1">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i="0" dirty="0"/>
                <a:t>Early </a:t>
              </a:r>
              <a:r>
                <a:rPr lang="en-US" i="0" dirty="0" smtClean="0"/>
                <a:t>conceptions:</a:t>
              </a:r>
            </a:p>
            <a:p>
              <a:endParaRPr lang="en-US" i="0" dirty="0"/>
            </a:p>
            <a:p>
              <a:r>
                <a:rPr lang="en-US" i="0" dirty="0"/>
                <a:t>M</a:t>
              </a:r>
              <a:r>
                <a:rPr lang="en-US" i="0" dirty="0" smtClean="0"/>
                <a:t>otor function </a:t>
              </a:r>
            </a:p>
            <a:p>
              <a:r>
                <a:rPr lang="en-US" i="0" dirty="0"/>
                <a:t>O</a:t>
              </a:r>
              <a:r>
                <a:rPr lang="en-US" i="0" dirty="0" smtClean="0"/>
                <a:t>rganization by  </a:t>
              </a:r>
              <a:r>
                <a:rPr lang="en-US" i="0" dirty="0"/>
                <a:t>body part</a:t>
              </a:r>
            </a:p>
          </p:txBody>
        </p:sp>
      </p:grpSp>
    </p:spTree>
    <p:extLst>
      <p:ext uri="{BB962C8B-B14F-4D97-AF65-F5344CB8AC3E}">
        <p14:creationId xmlns:p14="http://schemas.microsoft.com/office/powerpoint/2010/main" val="130973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764 -0.01736 L 0.12882 -0.2044 " pathEditMode="relative" rAng="0" ptsTypes="AA">
                                      <p:cBhvr>
                                        <p:cTn id="6" dur="2000" fill="hold"/>
                                        <p:tgtEl>
                                          <p:spTgt spid="26"/>
                                        </p:tgtEl>
                                        <p:attrNameLst>
                                          <p:attrName>ppt_x</p:attrName>
                                          <p:attrName>ppt_y</p:attrName>
                                        </p:attrNameLst>
                                      </p:cBhvr>
                                      <p:rCtr x="6059" y="-9352"/>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Broad participation in cognitive function</a:t>
            </a:r>
            <a:endParaRPr lang="en-US" dirty="0"/>
          </a:p>
        </p:txBody>
      </p:sp>
      <p:sp>
        <p:nvSpPr>
          <p:cNvPr id="8" name="Freeform 7"/>
          <p:cNvSpPr/>
          <p:nvPr/>
        </p:nvSpPr>
        <p:spPr>
          <a:xfrm>
            <a:off x="4322897" y="7352237"/>
            <a:ext cx="1487837" cy="511444"/>
          </a:xfrm>
          <a:custGeom>
            <a:avLst/>
            <a:gdLst>
              <a:gd name="connsiteX0" fmla="*/ 0 w 1487837"/>
              <a:gd name="connsiteY0" fmla="*/ 511444 h 511444"/>
              <a:gd name="connsiteX1" fmla="*/ 1208868 w 1487837"/>
              <a:gd name="connsiteY1" fmla="*/ 278970 h 511444"/>
              <a:gd name="connsiteX2" fmla="*/ 1487837 w 1487837"/>
              <a:gd name="connsiteY2" fmla="*/ 0 h 511444"/>
              <a:gd name="connsiteX3" fmla="*/ 1487837 w 1487837"/>
              <a:gd name="connsiteY3" fmla="*/ 0 h 511444"/>
            </a:gdLst>
            <a:ahLst/>
            <a:cxnLst>
              <a:cxn ang="0">
                <a:pos x="connsiteX0" y="connsiteY0"/>
              </a:cxn>
              <a:cxn ang="0">
                <a:pos x="connsiteX1" y="connsiteY1"/>
              </a:cxn>
              <a:cxn ang="0">
                <a:pos x="connsiteX2" y="connsiteY2"/>
              </a:cxn>
              <a:cxn ang="0">
                <a:pos x="connsiteX3" y="connsiteY3"/>
              </a:cxn>
            </a:cxnLst>
            <a:rect l="l" t="t" r="r" b="b"/>
            <a:pathLst>
              <a:path w="1487837" h="511444">
                <a:moveTo>
                  <a:pt x="0" y="511444"/>
                </a:moveTo>
                <a:cubicBezTo>
                  <a:pt x="480447" y="437827"/>
                  <a:pt x="960895" y="364211"/>
                  <a:pt x="1208868" y="278970"/>
                </a:cubicBezTo>
                <a:cubicBezTo>
                  <a:pt x="1456841" y="193729"/>
                  <a:pt x="1487837" y="0"/>
                  <a:pt x="1487837" y="0"/>
                </a:cubicBezTo>
                <a:lnTo>
                  <a:pt x="1487837" y="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4029559" y="8092106"/>
            <a:ext cx="1619250" cy="152400"/>
          </a:xfrm>
          <a:custGeom>
            <a:avLst/>
            <a:gdLst>
              <a:gd name="connsiteX0" fmla="*/ 1619250 w 1619250"/>
              <a:gd name="connsiteY0" fmla="*/ 0 h 152400"/>
              <a:gd name="connsiteX1" fmla="*/ 514350 w 1619250"/>
              <a:gd name="connsiteY1" fmla="*/ 19050 h 152400"/>
              <a:gd name="connsiteX2" fmla="*/ 0 w 1619250"/>
              <a:gd name="connsiteY2" fmla="*/ 152400 h 152400"/>
              <a:gd name="connsiteX3" fmla="*/ 0 w 161925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619250" h="152400">
                <a:moveTo>
                  <a:pt x="1619250" y="0"/>
                </a:moveTo>
                <a:lnTo>
                  <a:pt x="514350" y="19050"/>
                </a:lnTo>
                <a:cubicBezTo>
                  <a:pt x="244475" y="44450"/>
                  <a:pt x="0" y="152400"/>
                  <a:pt x="0" y="152400"/>
                </a:cubicBezTo>
                <a:lnTo>
                  <a:pt x="0" y="152400"/>
                </a:ln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602388" y="7596806"/>
            <a:ext cx="2800350" cy="609600"/>
          </a:xfrm>
          <a:custGeom>
            <a:avLst/>
            <a:gdLst>
              <a:gd name="connsiteX0" fmla="*/ 2800350 w 2800350"/>
              <a:gd name="connsiteY0" fmla="*/ 609600 h 609600"/>
              <a:gd name="connsiteX1" fmla="*/ 1200150 w 2800350"/>
              <a:gd name="connsiteY1" fmla="*/ 152400 h 609600"/>
              <a:gd name="connsiteX2" fmla="*/ 0 w 2800350"/>
              <a:gd name="connsiteY2" fmla="*/ 0 h 609600"/>
            </a:gdLst>
            <a:ahLst/>
            <a:cxnLst>
              <a:cxn ang="0">
                <a:pos x="connsiteX0" y="connsiteY0"/>
              </a:cxn>
              <a:cxn ang="0">
                <a:pos x="connsiteX1" y="connsiteY1"/>
              </a:cxn>
              <a:cxn ang="0">
                <a:pos x="connsiteX2" y="connsiteY2"/>
              </a:cxn>
            </a:cxnLst>
            <a:rect l="l" t="t" r="r" b="b"/>
            <a:pathLst>
              <a:path w="2800350" h="609600">
                <a:moveTo>
                  <a:pt x="2800350" y="609600"/>
                </a:moveTo>
                <a:cubicBezTo>
                  <a:pt x="2233612" y="431800"/>
                  <a:pt x="1666875" y="254000"/>
                  <a:pt x="1200150" y="152400"/>
                </a:cubicBezTo>
                <a:cubicBezTo>
                  <a:pt x="733425" y="50800"/>
                  <a:pt x="366712" y="25400"/>
                  <a:pt x="0" y="0"/>
                </a:cubicBezTo>
              </a:path>
            </a:pathLst>
          </a:custGeom>
          <a:noFill/>
          <a:ln w="28575">
            <a:solidFill>
              <a:schemeClr val="accent4">
                <a:lumMod val="75000"/>
              </a:schemeClr>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55358" y="7092479"/>
            <a:ext cx="2990850" cy="781050"/>
          </a:xfrm>
          <a:custGeom>
            <a:avLst/>
            <a:gdLst>
              <a:gd name="connsiteX0" fmla="*/ 0 w 2990850"/>
              <a:gd name="connsiteY0" fmla="*/ 0 h 781050"/>
              <a:gd name="connsiteX1" fmla="*/ 1504950 w 2990850"/>
              <a:gd name="connsiteY1" fmla="*/ 628650 h 781050"/>
              <a:gd name="connsiteX2" fmla="*/ 2990850 w 2990850"/>
              <a:gd name="connsiteY2" fmla="*/ 781050 h 781050"/>
            </a:gdLst>
            <a:ahLst/>
            <a:cxnLst>
              <a:cxn ang="0">
                <a:pos x="connsiteX0" y="connsiteY0"/>
              </a:cxn>
              <a:cxn ang="0">
                <a:pos x="connsiteX1" y="connsiteY1"/>
              </a:cxn>
              <a:cxn ang="0">
                <a:pos x="connsiteX2" y="connsiteY2"/>
              </a:cxn>
            </a:cxnLst>
            <a:rect l="l" t="t" r="r" b="b"/>
            <a:pathLst>
              <a:path w="2990850" h="781050">
                <a:moveTo>
                  <a:pt x="0" y="0"/>
                </a:moveTo>
                <a:cubicBezTo>
                  <a:pt x="503237" y="249237"/>
                  <a:pt x="1006475" y="498475"/>
                  <a:pt x="1504950" y="628650"/>
                </a:cubicBezTo>
                <a:cubicBezTo>
                  <a:pt x="2003425" y="758825"/>
                  <a:pt x="2990850" y="781050"/>
                  <a:pt x="2990850" y="7810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6058384" y="7573658"/>
            <a:ext cx="2800350" cy="670848"/>
          </a:xfrm>
          <a:custGeom>
            <a:avLst/>
            <a:gdLst>
              <a:gd name="connsiteX0" fmla="*/ 2800350 w 2800350"/>
              <a:gd name="connsiteY0" fmla="*/ 666750 h 670848"/>
              <a:gd name="connsiteX1" fmla="*/ 1314450 w 2800350"/>
              <a:gd name="connsiteY1" fmla="*/ 571500 h 670848"/>
              <a:gd name="connsiteX2" fmla="*/ 0 w 2800350"/>
              <a:gd name="connsiteY2" fmla="*/ 0 h 670848"/>
            </a:gdLst>
            <a:ahLst/>
            <a:cxnLst>
              <a:cxn ang="0">
                <a:pos x="connsiteX0" y="connsiteY0"/>
              </a:cxn>
              <a:cxn ang="0">
                <a:pos x="connsiteX1" y="connsiteY1"/>
              </a:cxn>
              <a:cxn ang="0">
                <a:pos x="connsiteX2" y="connsiteY2"/>
              </a:cxn>
            </a:cxnLst>
            <a:rect l="l" t="t" r="r" b="b"/>
            <a:pathLst>
              <a:path w="2800350" h="670848">
                <a:moveTo>
                  <a:pt x="2800350" y="666750"/>
                </a:moveTo>
                <a:cubicBezTo>
                  <a:pt x="2290762" y="674687"/>
                  <a:pt x="1781175" y="682625"/>
                  <a:pt x="1314450" y="571500"/>
                </a:cubicBezTo>
                <a:cubicBezTo>
                  <a:pt x="847725" y="460375"/>
                  <a:pt x="0" y="0"/>
                  <a:pt x="0"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80948" y="7296620"/>
            <a:ext cx="2971800" cy="704850"/>
          </a:xfrm>
          <a:custGeom>
            <a:avLst/>
            <a:gdLst>
              <a:gd name="connsiteX0" fmla="*/ 0 w 2971800"/>
              <a:gd name="connsiteY0" fmla="*/ 0 h 704850"/>
              <a:gd name="connsiteX1" fmla="*/ 1581150 w 2971800"/>
              <a:gd name="connsiteY1" fmla="*/ 323850 h 704850"/>
              <a:gd name="connsiteX2" fmla="*/ 2971800 w 2971800"/>
              <a:gd name="connsiteY2" fmla="*/ 704850 h 704850"/>
            </a:gdLst>
            <a:ahLst/>
            <a:cxnLst>
              <a:cxn ang="0">
                <a:pos x="connsiteX0" y="connsiteY0"/>
              </a:cxn>
              <a:cxn ang="0">
                <a:pos x="connsiteX1" y="connsiteY1"/>
              </a:cxn>
              <a:cxn ang="0">
                <a:pos x="connsiteX2" y="connsiteY2"/>
              </a:cxn>
            </a:cxnLst>
            <a:rect l="l" t="t" r="r" b="b"/>
            <a:pathLst>
              <a:path w="2971800" h="704850">
                <a:moveTo>
                  <a:pt x="0" y="0"/>
                </a:moveTo>
                <a:cubicBezTo>
                  <a:pt x="542925" y="103187"/>
                  <a:pt x="1085850" y="206375"/>
                  <a:pt x="1581150" y="323850"/>
                </a:cubicBezTo>
                <a:cubicBezTo>
                  <a:pt x="2076450" y="441325"/>
                  <a:pt x="2971800" y="704850"/>
                  <a:pt x="2971800" y="70485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0" y="6456333"/>
            <a:ext cx="8277012" cy="331195"/>
          </a:xfrm>
          <a:prstGeom prst="rect">
            <a:avLst/>
          </a:prstGeom>
        </p:spPr>
        <p:txBody>
          <a:bodyPr vert="horz" lIns="91440" tIns="45720" rIns="91440" bIns="45720" rtlCol="0">
            <a:normAutofit lnSpcReduction="10000"/>
          </a:bodyPr>
          <a:lstStyle>
            <a:lvl1pPr marL="342900" indent="-342900">
              <a:spcBef>
                <a:spcPct val="20000"/>
              </a:spcBef>
              <a:buFont typeface="Arial"/>
              <a:buChar char="•"/>
              <a:defRPr sz="2400">
                <a:latin typeface="Helvetica Neue Light"/>
              </a:defRPr>
            </a:lvl1pPr>
            <a:lvl2pPr marL="742950" indent="-285750">
              <a:spcBef>
                <a:spcPct val="20000"/>
              </a:spcBef>
              <a:buFont typeface="Arial"/>
              <a:buChar char="–"/>
              <a:defRPr sz="2800">
                <a:latin typeface="Helvetica Neue Light"/>
              </a:defRPr>
            </a:lvl2pPr>
            <a:lvl3pPr marL="1143000" indent="-228600">
              <a:spcBef>
                <a:spcPct val="20000"/>
              </a:spcBef>
              <a:buFont typeface="Arial"/>
              <a:buChar char="•"/>
              <a:defRPr sz="2400">
                <a:latin typeface="Helvetica Neue Light"/>
              </a:defRPr>
            </a:lvl3pPr>
            <a:lvl4pPr marL="1600200" indent="-228600">
              <a:spcBef>
                <a:spcPct val="20000"/>
              </a:spcBef>
              <a:buFont typeface="Arial"/>
              <a:buChar char="–"/>
              <a:defRPr sz="2000">
                <a:latin typeface="Helvetica Neue Light"/>
              </a:defRPr>
            </a:lvl4pPr>
            <a:lvl5pPr marL="2057400" indent="-228600">
              <a:spcBef>
                <a:spcPct val="20000"/>
              </a:spcBef>
              <a:buFont typeface="Arial"/>
              <a:buChar char="»"/>
              <a:defRPr sz="2000">
                <a:latin typeface="Helvetica Neue Light"/>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r>
              <a:rPr lang="en-US" sz="1600" i="1" dirty="0"/>
              <a:t>Pauli et al. 2016 </a:t>
            </a:r>
            <a:r>
              <a:rPr lang="en-US" sz="1600" i="1" dirty="0" smtClean="0"/>
              <a:t>PNAS; Alexander, Delong, &amp; Strick, 1986</a:t>
            </a:r>
            <a:endParaRPr lang="en-US" sz="1600" i="1" dirty="0"/>
          </a:p>
          <a:p>
            <a:pPr marL="0" indent="0">
              <a:buNone/>
            </a:pPr>
            <a:endParaRPr lang="en-US" sz="1600" i="1"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491" t="11809" r="46945"/>
          <a:stretch/>
        </p:blipFill>
        <p:spPr>
          <a:xfrm>
            <a:off x="680979" y="2126116"/>
            <a:ext cx="5300208" cy="3929603"/>
          </a:xfrm>
          <a:prstGeom prst="rect">
            <a:avLst/>
          </a:prstGeom>
        </p:spPr>
      </p:pic>
      <p:pic>
        <p:nvPicPr>
          <p:cNvPr id="15" name="Picture 1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5911"/>
          <a:stretch/>
        </p:blipFill>
        <p:spPr>
          <a:xfrm>
            <a:off x="6128553" y="823032"/>
            <a:ext cx="2943023" cy="3354495"/>
          </a:xfrm>
          <a:prstGeom prst="rect">
            <a:avLst/>
          </a:prstGeom>
        </p:spPr>
      </p:pic>
      <p:sp>
        <p:nvSpPr>
          <p:cNvPr id="16" name="TextBox 15"/>
          <p:cNvSpPr txBox="1"/>
          <p:nvPr/>
        </p:nvSpPr>
        <p:spPr>
          <a:xfrm>
            <a:off x="855358" y="1742830"/>
            <a:ext cx="1877950" cy="400110"/>
          </a:xfrm>
          <a:prstGeom prst="rect">
            <a:avLst/>
          </a:prstGeom>
          <a:noFill/>
          <a:effectLst/>
        </p:spPr>
        <p:txBody>
          <a:bodyPr wrap="none" rtlCol="0">
            <a:spAutoFit/>
          </a:bodyPr>
          <a:lstStyle/>
          <a:p>
            <a:r>
              <a:rPr lang="en-US" sz="2000" smtClean="0">
                <a:ln w="6350">
                  <a:noFill/>
                </a:ln>
                <a:solidFill>
                  <a:srgbClr val="FF56F5"/>
                </a:solidFill>
                <a:effectLst>
                  <a:glow rad="165100">
                    <a:schemeClr val="bg1"/>
                  </a:glow>
                </a:effectLst>
                <a:latin typeface="Helvetica" charset="0"/>
                <a:ea typeface="Helvetica" charset="0"/>
                <a:cs typeface="Helvetica" charset="0"/>
              </a:rPr>
              <a:t>Stimulus Value</a:t>
            </a:r>
            <a:endParaRPr lang="en-US" sz="2000" dirty="0" smtClean="0">
              <a:ln w="6350">
                <a:noFill/>
              </a:ln>
              <a:solidFill>
                <a:srgbClr val="FF56F5"/>
              </a:solidFill>
              <a:effectLst>
                <a:glow rad="165100">
                  <a:schemeClr val="bg1"/>
                </a:glow>
              </a:effectLst>
              <a:latin typeface="Helvetica" charset="0"/>
              <a:ea typeface="Helvetica" charset="0"/>
              <a:cs typeface="Helvetica" charset="0"/>
            </a:endParaRPr>
          </a:p>
        </p:txBody>
      </p:sp>
      <p:sp>
        <p:nvSpPr>
          <p:cNvPr id="17" name="TextBox 16"/>
          <p:cNvSpPr txBox="1"/>
          <p:nvPr/>
        </p:nvSpPr>
        <p:spPr>
          <a:xfrm>
            <a:off x="0" y="2543554"/>
            <a:ext cx="1653017" cy="707886"/>
          </a:xfrm>
          <a:prstGeom prst="rect">
            <a:avLst/>
          </a:prstGeom>
          <a:noFill/>
          <a:effectLst/>
        </p:spPr>
        <p:txBody>
          <a:bodyPr wrap="non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smtClean="0">
                <a:solidFill>
                  <a:srgbClr val="3749FD"/>
                </a:solidFill>
                <a:effectLst>
                  <a:glow rad="165100">
                    <a:schemeClr val="bg1"/>
                  </a:glow>
                </a:effectLst>
              </a:rPr>
              <a:t>Action value </a:t>
            </a:r>
          </a:p>
          <a:p>
            <a:pPr algn="ctr"/>
            <a:r>
              <a:rPr lang="en-US" dirty="0" smtClean="0">
                <a:solidFill>
                  <a:srgbClr val="3749FD"/>
                </a:solidFill>
                <a:effectLst>
                  <a:glow rad="165100">
                    <a:schemeClr val="bg1"/>
                  </a:glow>
                </a:effectLst>
              </a:rPr>
              <a:t>Motivation</a:t>
            </a:r>
            <a:endParaRPr lang="en-US" dirty="0">
              <a:solidFill>
                <a:srgbClr val="3749FD"/>
              </a:solidFill>
              <a:effectLst>
                <a:glow rad="165100">
                  <a:schemeClr val="bg1"/>
                </a:glow>
              </a:effectLst>
            </a:endParaRPr>
          </a:p>
        </p:txBody>
      </p:sp>
      <p:sp>
        <p:nvSpPr>
          <p:cNvPr id="19" name="TextBox 18"/>
          <p:cNvSpPr txBox="1"/>
          <p:nvPr/>
        </p:nvSpPr>
        <p:spPr>
          <a:xfrm>
            <a:off x="5222640" y="5068728"/>
            <a:ext cx="3068221"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smtClean="0">
                <a:solidFill>
                  <a:srgbClr val="00F700"/>
                </a:solidFill>
                <a:effectLst>
                  <a:glow rad="165100">
                    <a:schemeClr val="bg1"/>
                  </a:glow>
                </a:effectLst>
              </a:rPr>
              <a:t>Executive function:</a:t>
            </a:r>
          </a:p>
          <a:p>
            <a:pPr algn="ctr"/>
            <a:r>
              <a:rPr lang="en-US" dirty="0" smtClean="0">
                <a:solidFill>
                  <a:srgbClr val="00F700"/>
                </a:solidFill>
                <a:effectLst>
                  <a:glow rad="165100">
                    <a:schemeClr val="bg1"/>
                  </a:glow>
                </a:effectLst>
              </a:rPr>
              <a:t>Action policy control</a:t>
            </a:r>
            <a:endParaRPr lang="en-US" dirty="0">
              <a:solidFill>
                <a:srgbClr val="00F700"/>
              </a:solidFill>
              <a:effectLst>
                <a:glow rad="165100">
                  <a:schemeClr val="bg1"/>
                </a:glow>
              </a:effectLst>
            </a:endParaRPr>
          </a:p>
        </p:txBody>
      </p:sp>
      <p:sp>
        <p:nvSpPr>
          <p:cNvPr id="20" name="TextBox 19"/>
          <p:cNvSpPr txBox="1"/>
          <p:nvPr/>
        </p:nvSpPr>
        <p:spPr>
          <a:xfrm>
            <a:off x="603550" y="5720826"/>
            <a:ext cx="3426009"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smtClean="0">
                <a:solidFill>
                  <a:schemeClr val="accent5">
                    <a:lumMod val="60000"/>
                    <a:lumOff val="40000"/>
                  </a:schemeClr>
                </a:solidFill>
                <a:effectLst>
                  <a:glow rad="165100">
                    <a:schemeClr val="bg1"/>
                  </a:glow>
                </a:effectLst>
              </a:rPr>
              <a:t>Social </a:t>
            </a:r>
            <a:r>
              <a:rPr lang="en-US" smtClean="0">
                <a:solidFill>
                  <a:schemeClr val="accent5">
                    <a:lumMod val="60000"/>
                    <a:lumOff val="40000"/>
                  </a:schemeClr>
                </a:solidFill>
                <a:effectLst>
                  <a:glow rad="165100">
                    <a:schemeClr val="bg1"/>
                  </a:glow>
                </a:effectLst>
              </a:rPr>
              <a:t>&amp; Language</a:t>
            </a:r>
          </a:p>
          <a:p>
            <a:pPr algn="ctr"/>
            <a:r>
              <a:rPr lang="en-US" dirty="0" smtClean="0">
                <a:solidFill>
                  <a:schemeClr val="accent5">
                    <a:lumMod val="60000"/>
                    <a:lumOff val="40000"/>
                  </a:schemeClr>
                </a:solidFill>
                <a:effectLst>
                  <a:glow rad="165100">
                    <a:schemeClr val="bg1"/>
                  </a:glow>
                </a:effectLst>
              </a:rPr>
              <a:t>Action </a:t>
            </a:r>
            <a:r>
              <a:rPr lang="en-US" dirty="0">
                <a:solidFill>
                  <a:schemeClr val="accent5">
                    <a:lumMod val="60000"/>
                    <a:lumOff val="40000"/>
                  </a:schemeClr>
                </a:solidFill>
                <a:effectLst>
                  <a:glow rad="165100">
                    <a:schemeClr val="bg1"/>
                  </a:glow>
                </a:effectLst>
              </a:rPr>
              <a:t>implementation</a:t>
            </a:r>
          </a:p>
        </p:txBody>
      </p:sp>
      <p:sp>
        <p:nvSpPr>
          <p:cNvPr id="21" name="TextBox 20"/>
          <p:cNvSpPr txBox="1"/>
          <p:nvPr/>
        </p:nvSpPr>
        <p:spPr>
          <a:xfrm>
            <a:off x="4138506" y="1567237"/>
            <a:ext cx="2464922" cy="707886"/>
          </a:xfrm>
          <a:prstGeom prst="rect">
            <a:avLst/>
          </a:prstGeom>
          <a:noFill/>
          <a:effectLst/>
        </p:spPr>
        <p:txBody>
          <a:bodyPr wrap="square" rtlCol="0">
            <a:spAutoFit/>
          </a:bodyPr>
          <a:lstStyle>
            <a:defPPr>
              <a:defRPr lang="en-US"/>
            </a:defPPr>
            <a:lvl1pPr>
              <a:defRPr sz="2000">
                <a:ln w="6350">
                  <a:noFill/>
                </a:ln>
                <a:solidFill>
                  <a:srgbClr val="FF56F5"/>
                </a:solidFill>
                <a:effectLst>
                  <a:glow rad="88900">
                    <a:schemeClr val="tx1">
                      <a:alpha val="84000"/>
                    </a:schemeClr>
                  </a:glow>
                </a:effectLst>
                <a:latin typeface="Helvetica" charset="0"/>
                <a:ea typeface="Helvetica" charset="0"/>
                <a:cs typeface="Helvetica" charset="0"/>
              </a:defRPr>
            </a:lvl1pPr>
          </a:lstStyle>
          <a:p>
            <a:pPr algn="ctr"/>
            <a:r>
              <a:rPr lang="en-US" dirty="0">
                <a:solidFill>
                  <a:srgbClr val="FF0000"/>
                </a:solidFill>
                <a:effectLst>
                  <a:glow rad="165100">
                    <a:schemeClr val="bg1"/>
                  </a:glow>
                </a:effectLst>
              </a:rPr>
              <a:t>Stable sensorimotor</a:t>
            </a:r>
          </a:p>
          <a:p>
            <a:pPr algn="ctr"/>
            <a:r>
              <a:rPr lang="en-US" dirty="0">
                <a:solidFill>
                  <a:srgbClr val="FF0000"/>
                </a:solidFill>
                <a:effectLst>
                  <a:glow rad="165100">
                    <a:schemeClr val="bg1"/>
                  </a:glow>
                </a:effectLst>
              </a:rPr>
              <a:t> biases</a:t>
            </a:r>
          </a:p>
        </p:txBody>
      </p:sp>
    </p:spTree>
    <p:extLst>
      <p:ext uri="{BB962C8B-B14F-4D97-AF65-F5344CB8AC3E}">
        <p14:creationId xmlns:p14="http://schemas.microsoft.com/office/powerpoint/2010/main" val="211917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marL="0" indent="0">
          <a:buNone/>
          <a:defRPr sz="160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4062</TotalTime>
  <Words>736</Words>
  <Application>Microsoft Macintosh PowerPoint</Application>
  <PresentationFormat>On-screen Show (4:3)</PresentationFormat>
  <Paragraphs>151</Paragraphs>
  <Slides>26</Slides>
  <Notes>1</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Gill Sans</vt:lpstr>
      <vt:lpstr>Helvetica</vt:lpstr>
      <vt:lpstr>Helvetica Neue</vt:lpstr>
      <vt:lpstr>Helvetica Neue Light</vt:lpstr>
      <vt:lpstr>ＭＳ Ｐゴシック</vt:lpstr>
      <vt:lpstr>Skia</vt:lpstr>
      <vt:lpstr>Arial</vt:lpstr>
      <vt:lpstr>Office Theme</vt:lpstr>
      <vt:lpstr>Pauli 2016 PNAS: Striatal parcellation</vt:lpstr>
      <vt:lpstr>Neurosynth.org</vt:lpstr>
      <vt:lpstr>Neurosynth.org</vt:lpstr>
      <vt:lpstr>Large-scale functional striatal parcellation</vt:lpstr>
      <vt:lpstr>Relationship to Buckner Lab 1,000 person resting-state fMRI</vt:lpstr>
      <vt:lpstr>Basal ganglia and cortical circuits</vt:lpstr>
      <vt:lpstr>Basal ganglia and cortical circuits</vt:lpstr>
      <vt:lpstr>Broad participation in cognitive function</vt:lpstr>
      <vt:lpstr>Broad participation in cognitive function</vt:lpstr>
      <vt:lpstr>Frontostriatal networks and  action control systems</vt:lpstr>
      <vt:lpstr>Broad participation in cognitive function</vt:lpstr>
      <vt:lpstr>Transition: Flexible conceptual value to learned stable biases</vt:lpstr>
      <vt:lpstr>Transition: Flexible conceptual value to learned stable biases</vt:lpstr>
      <vt:lpstr>Transition: Flexible conceptual value to learned stable biases</vt:lpstr>
      <vt:lpstr>PowerPoint Presentation</vt:lpstr>
      <vt:lpstr>Basal ganglia and cortical circuits</vt:lpstr>
      <vt:lpstr>Functional frontostriatal networks</vt:lpstr>
      <vt:lpstr>Functional frontostriatal networks</vt:lpstr>
      <vt:lpstr>Functional frontostriatal networks</vt:lpstr>
      <vt:lpstr>Frontostriatal networks and  action control systems</vt:lpstr>
      <vt:lpstr>Averbeck 2014</vt:lpstr>
      <vt:lpstr>Haber 2000</vt:lpstr>
      <vt:lpstr>PowerPoint Presentation</vt:lpstr>
      <vt:lpstr>PowerPoint Presentation</vt:lpstr>
      <vt:lpstr>Parallel cortico-striatal circuits:  Transition from choice to habit </vt:lpstr>
      <vt:lpstr>PowerPoint Presentation</vt:lpstr>
    </vt:vector>
  </TitlesOfParts>
  <Company>The University of Colorado Boulder</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ChoongWan Woo</dc:creator>
  <cp:lastModifiedBy>Tor Dessart Wager</cp:lastModifiedBy>
  <cp:revision>427</cp:revision>
  <dcterms:created xsi:type="dcterms:W3CDTF">2013-04-03T17:34:10Z</dcterms:created>
  <dcterms:modified xsi:type="dcterms:W3CDTF">2017-12-17T18:39:11Z</dcterms:modified>
</cp:coreProperties>
</file>